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Type a quote here.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Johnny Appleseed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838787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Text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Image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Image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1pPr>
            <a:lvl2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2pPr>
            <a:lvl3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3pPr>
            <a:lvl4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4pPr>
            <a:lvl5pPr>
              <a:buClr>
                <a:schemeClr val="accent1"/>
              </a:buClr>
              <a:buChar char="▸"/>
              <a:defRPr sz="280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F2F9FC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github.com/nourd/ForexCandleStream" TargetMode="Externa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tif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github.com/nourd/ForexCandleStream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vxikpWnnnCU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vxikpWnnnCU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О стримах наших младших"/>
          <p:cNvSpPr/>
          <p:nvPr>
            <p:ph type="ctrTitle"/>
          </p:nvPr>
        </p:nvSpPr>
        <p:spPr>
          <a:xfrm>
            <a:off x="279400" y="2889250"/>
            <a:ext cx="12192000" cy="2705100"/>
          </a:xfrm>
          <a:prstGeom prst="rect">
            <a:avLst/>
          </a:prstGeom>
        </p:spPr>
        <p:txBody>
          <a:bodyPr/>
          <a:lstStyle>
            <a:lvl1pPr>
              <a:defRPr b="1" cap="none" sz="6700">
                <a:solidFill>
                  <a:srgbClr val="F1FCF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О стримах наших младших</a:t>
            </a:r>
          </a:p>
        </p:txBody>
      </p:sp>
      <p:sp>
        <p:nvSpPr>
          <p:cNvPr id="167" name="DevClub.eu"/>
          <p:cNvSpPr/>
          <p:nvPr>
            <p:ph type="subTitle" sz="quarter" idx="1"/>
          </p:nvPr>
        </p:nvSpPr>
        <p:spPr>
          <a:xfrm>
            <a:off x="279400" y="6883400"/>
            <a:ext cx="12192000" cy="1803400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rgbClr val="FCF8F4"/>
                </a:solidFill>
              </a:defRPr>
            </a:lvl1pPr>
          </a:lstStyle>
          <a:p>
            <a:pPr/>
            <a:r>
              <a:t>DevClub.eu</a:t>
            </a:r>
          </a:p>
        </p:txBody>
      </p:sp>
      <p:sp>
        <p:nvSpPr>
          <p:cNvPr id="168" name="28.05.2017"/>
          <p:cNvSpPr/>
          <p:nvPr/>
        </p:nvSpPr>
        <p:spPr>
          <a:xfrm>
            <a:off x="9267697" y="7753350"/>
            <a:ext cx="307650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2300"/>
              </a:spcBef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28.05.2017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Java Stream API - Почти из коробки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Java Stream API - Почти из коробки</a:t>
            </a:r>
          </a:p>
        </p:txBody>
      </p:sp>
      <p:sp>
        <p:nvSpPr>
          <p:cNvPr id="202" name="Map&lt;String, Long&gt; tokenCounts = new HashMap&lt;&gt;();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Map&lt;String, Long&gt; tokenCounts = new HashMap&lt;&gt;();</a:t>
            </a:r>
          </a:p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tokenCounts = </a:t>
            </a:r>
          </a:p>
          <a:p>
            <a:pPr lvl="8" marL="0" indent="1517903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tokens</a:t>
            </a:r>
          </a:p>
          <a:p>
            <a:pPr lvl="8" marL="0" indent="1517903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.stream()</a:t>
            </a:r>
          </a:p>
          <a:p>
            <a:pPr lvl="8" marL="0" indent="1517903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.collect(Collectors.groupingBy(identity(),</a:t>
            </a:r>
          </a:p>
          <a:p>
            <a:pPr lvl="8" marL="0" indent="1517903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     Collectors.counting()));</a:t>
            </a:r>
          </a:p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379475">
              <a:spcBef>
                <a:spcPts val="0"/>
              </a:spcBef>
              <a:buClrTx/>
              <a:buSzTx/>
              <a:buFontTx/>
              <a:buNone/>
              <a:defRPr sz="2988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DateTime API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5500"/>
            </a:lvl1pPr>
          </a:lstStyle>
          <a:p>
            <a:pPr/>
            <a:r>
              <a:t>DateTime API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ateTime API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DateTime API</a:t>
            </a:r>
          </a:p>
        </p:txBody>
      </p:sp>
      <p:sp>
        <p:nvSpPr>
          <p:cNvPr id="208" name="……"/>
          <p:cNvSpPr/>
          <p:nvPr>
            <p:ph type="body" idx="1"/>
          </p:nvPr>
        </p:nvSpPr>
        <p:spPr>
          <a:xfrm>
            <a:off x="406400" y="1722933"/>
            <a:ext cx="12192000" cy="7148017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…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20161116 181956313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20161116 181956547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20161116 181957047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20161116 182002047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20161116 182002297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20161116 182006797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ateTime API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DateTime API</a:t>
            </a:r>
          </a:p>
        </p:txBody>
      </p:sp>
      <p:sp>
        <p:nvSpPr>
          <p:cNvPr id="211" name="……"/>
          <p:cNvSpPr/>
          <p:nvPr>
            <p:ph type="body" idx="1"/>
          </p:nvPr>
        </p:nvSpPr>
        <p:spPr>
          <a:xfrm>
            <a:off x="406400" y="1722933"/>
            <a:ext cx="12192000" cy="7148017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…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20161116 181956313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20161116 181956547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20161116 181957047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20161116 182002047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20161116 182002297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20161116 182006797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…</a:t>
            </a:r>
          </a:p>
        </p:txBody>
      </p:sp>
      <p:pic>
        <p:nvPicPr>
          <p:cNvPr id="212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1538708"/>
            <a:ext cx="686743" cy="7516467"/>
          </a:xfrm>
          <a:prstGeom prst="rect">
            <a:avLst/>
          </a:prstGeom>
        </p:spPr>
      </p:pic>
      <p:sp>
        <p:nvSpPr>
          <p:cNvPr id="214" name="Line"/>
          <p:cNvSpPr/>
          <p:nvPr/>
        </p:nvSpPr>
        <p:spPr>
          <a:xfrm>
            <a:off x="158898" y="5253533"/>
            <a:ext cx="10458002" cy="1"/>
          </a:xfrm>
          <a:prstGeom prst="line">
            <a:avLst/>
          </a:prstGeom>
          <a:ln w="25400">
            <a:solidFill>
              <a:srgbClr val="FBFD49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ateTime API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DateTime API</a:t>
            </a:r>
          </a:p>
        </p:txBody>
      </p:sp>
      <p:sp>
        <p:nvSpPr>
          <p:cNvPr id="217" name="……"/>
          <p:cNvSpPr/>
          <p:nvPr>
            <p:ph type="body" idx="1"/>
          </p:nvPr>
        </p:nvSpPr>
        <p:spPr>
          <a:xfrm>
            <a:off x="406400" y="1722933"/>
            <a:ext cx="12192000" cy="7148017"/>
          </a:xfrm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…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2016.11.16 18:19:56,313           2016.11.16 18:19:00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2016.11.16 18:19:56,547           2016.11.16 18:19:00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2016.11.16 18:19:57,047           2016.11.16 18:19:00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2016.11.16 18:20:02,047           2016.11.16 18:20:00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2016.11.16 18:20:02,297           2016.11.16 18:20:00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2016.11.16 18:20:06,797            2016.11.16 18:20:00</a:t>
            </a:r>
          </a:p>
          <a:p>
            <a:pPr marL="0" indent="0" defTabSz="572516">
              <a:spcBef>
                <a:spcPts val="2700"/>
              </a:spcBef>
              <a:buClrTx/>
              <a:buSzTx/>
              <a:buFontTx/>
              <a:buNone/>
              <a:defRPr sz="3332"/>
            </a:pPr>
            <a:r>
              <a:t>…</a:t>
            </a:r>
          </a:p>
        </p:txBody>
      </p:sp>
      <p:sp>
        <p:nvSpPr>
          <p:cNvPr id="218" name="Line"/>
          <p:cNvSpPr/>
          <p:nvPr/>
        </p:nvSpPr>
        <p:spPr>
          <a:xfrm>
            <a:off x="158898" y="5253533"/>
            <a:ext cx="10458002" cy="1"/>
          </a:xfrm>
          <a:prstGeom prst="line">
            <a:avLst/>
          </a:prstGeom>
          <a:ln w="25400">
            <a:solidFill>
              <a:srgbClr val="FBFD49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DateTime API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DateTime API</a:t>
            </a:r>
          </a:p>
        </p:txBody>
      </p:sp>
      <p:sp>
        <p:nvSpPr>
          <p:cNvPr id="221" name="t = LocalDateTime.parse(str, pattern);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 = LocalDateTime.parse(str, pattern);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tTrunk = t.truncatedTo(ChronoUnit.MINUTES);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Lambdas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5500"/>
            </a:lvl1pPr>
          </a:lstStyle>
          <a:p>
            <a:pPr/>
            <a:r>
              <a:t>Lambdas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ambdas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Lambdas</a:t>
            </a:r>
          </a:p>
        </p:txBody>
      </p:sp>
      <p:sp>
        <p:nvSpPr>
          <p:cNvPr id="227" name="бумага.писать(карандаш)…"/>
          <p:cNvSpPr/>
          <p:nvPr>
            <p:ph type="body" idx="1"/>
          </p:nvPr>
        </p:nvSpPr>
        <p:spPr>
          <a:xfrm>
            <a:off x="406400" y="2066726"/>
            <a:ext cx="12192000" cy="678517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4700"/>
            </a:pPr>
            <a:r>
              <a:t>бумага.писать(карандаш)</a:t>
            </a:r>
          </a:p>
          <a:p>
            <a:pPr marL="0" indent="0">
              <a:buClrTx/>
              <a:buSzTx/>
              <a:buFontTx/>
              <a:buNone/>
              <a:defRPr sz="4700"/>
            </a:pPr>
            <a:r>
              <a:t>карандаш.писать(бумага)</a:t>
            </a:r>
          </a:p>
          <a:p>
            <a:pPr marL="0" indent="0">
              <a:buClrTx/>
              <a:buSzTx/>
              <a:buFontTx/>
              <a:buNone/>
              <a:defRPr sz="4700"/>
            </a:pPr>
          </a:p>
          <a:p>
            <a:pPr marL="0" indent="0">
              <a:buClrTx/>
              <a:buSzTx/>
              <a:buFontTx/>
              <a:buNone/>
              <a:defRPr sz="4700"/>
            </a:pPr>
            <a:r>
              <a:t>писать = (a,b) -&gt; {…}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tatic Methods in interfaces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5500"/>
            </a:lvl1pPr>
          </a:lstStyle>
          <a:p>
            <a:pPr/>
            <a:r>
              <a:t>Static Methods in interfaces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tatic Methods in interfaces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Static Methods in interfaces</a:t>
            </a:r>
          </a:p>
        </p:txBody>
      </p:sp>
      <p:sp>
        <p:nvSpPr>
          <p:cNvPr id="233" name="Api.calculateCandles(String, String, Func);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Api.calculateCandles(String, String, Func);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Andrey Utkin…"/>
          <p:cNvSpPr/>
          <p:nvPr>
            <p:ph type="body" idx="1"/>
          </p:nvPr>
        </p:nvSpPr>
        <p:spPr>
          <a:xfrm>
            <a:off x="2137271" y="2743200"/>
            <a:ext cx="10461129" cy="61087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4800"/>
            </a:pPr>
            <a:r>
              <a:t>Andrey Utkin</a:t>
            </a:r>
          </a:p>
          <a:p>
            <a:pPr marL="0" indent="0">
              <a:buClrTx/>
              <a:buSzTx/>
              <a:buFontTx/>
              <a:buNone/>
            </a:pPr>
            <a:r>
              <a:t>IT analüütik</a:t>
            </a:r>
          </a:p>
          <a:p>
            <a:pPr marL="0" indent="0">
              <a:buClrTx/>
              <a:buSzTx/>
              <a:buFontTx/>
              <a:buNone/>
            </a:pPr>
            <a:r>
              <a:t>Eesti Energia AS </a:t>
            </a:r>
          </a:p>
          <a:p>
            <a:pPr marL="0" indent="0">
              <a:buClrTx/>
              <a:buSzTx/>
              <a:buFontTx/>
              <a:buNone/>
            </a:pPr>
            <a:r>
              <a:t>andrey.utkin@energia.ee 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Анализ рынков на основе японских свечей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Анализ рынков на основе японских свечей</a:t>
            </a:r>
          </a:p>
        </p:txBody>
      </p:sp>
      <p:sp>
        <p:nvSpPr>
          <p:cNvPr id="23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30 minute and 5 minute chart.png" descr="30 minute and 5 minute ch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855" y="2004225"/>
            <a:ext cx="11907090" cy="4226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eneric ANCII Ticks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Generic ANCII Ticks</a:t>
            </a:r>
          </a:p>
        </p:txBody>
      </p:sp>
      <p:sp>
        <p:nvSpPr>
          <p:cNvPr id="24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8782" y="1072183"/>
            <a:ext cx="8445775" cy="8176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Японские свечи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Японские свечи</a:t>
            </a:r>
          </a:p>
        </p:txBody>
      </p:sp>
      <p:sp>
        <p:nvSpPr>
          <p:cNvPr id="244" name="Body"/>
          <p:cNvSpPr/>
          <p:nvPr>
            <p:ph type="body" idx="1"/>
          </p:nvPr>
        </p:nvSpPr>
        <p:spPr>
          <a:xfrm>
            <a:off x="849312" y="1725662"/>
            <a:ext cx="11306176" cy="6302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indent="0">
              <a:buClrTx/>
              <a:buSzTx/>
              <a:buFontTx/>
              <a:buNone/>
            </a:pPr>
          </a:p>
        </p:txBody>
      </p:sp>
      <p:pic>
        <p:nvPicPr>
          <p:cNvPr id="245" name="Daily candle information.png" descr="Daily candle inform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2235200"/>
            <a:ext cx="2667000" cy="480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Hour candle information.png" descr="Hour candle informati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1500" y="2279650"/>
            <a:ext cx="2667000" cy="471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inja Trader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Ninja Trader</a:t>
            </a:r>
          </a:p>
        </p:txBody>
      </p:sp>
      <p:sp>
        <p:nvSpPr>
          <p:cNvPr id="249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971" y="1465746"/>
            <a:ext cx="10503058" cy="7252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MetaTrader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MetaTrader</a:t>
            </a:r>
          </a:p>
        </p:txBody>
      </p:sp>
      <p:sp>
        <p:nvSpPr>
          <p:cNvPr id="253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9805" y="1072183"/>
            <a:ext cx="10476583" cy="8214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Исходный и конечный файлы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Исходный и конечный файлы</a:t>
            </a:r>
          </a:p>
        </p:txBody>
      </p:sp>
      <p:sp>
        <p:nvSpPr>
          <p:cNvPr id="257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Line"/>
          <p:cNvSpPr/>
          <p:nvPr/>
        </p:nvSpPr>
        <p:spPr>
          <a:xfrm>
            <a:off x="1663700" y="24701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59" name="Line"/>
          <p:cNvSpPr/>
          <p:nvPr/>
        </p:nvSpPr>
        <p:spPr>
          <a:xfrm>
            <a:off x="1663700" y="26352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0" name="Line"/>
          <p:cNvSpPr/>
          <p:nvPr/>
        </p:nvSpPr>
        <p:spPr>
          <a:xfrm>
            <a:off x="1663700" y="2800350"/>
            <a:ext cx="2526619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1" name="Line"/>
          <p:cNvSpPr/>
          <p:nvPr/>
        </p:nvSpPr>
        <p:spPr>
          <a:xfrm>
            <a:off x="1663700" y="2965450"/>
            <a:ext cx="2526619" cy="0"/>
          </a:xfrm>
          <a:prstGeom prst="line">
            <a:avLst/>
          </a:prstGeom>
          <a:ln w="25400">
            <a:solidFill>
              <a:srgbClr val="0ADA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2" name="Line"/>
          <p:cNvSpPr/>
          <p:nvPr/>
        </p:nvSpPr>
        <p:spPr>
          <a:xfrm>
            <a:off x="1663700" y="3130550"/>
            <a:ext cx="2526619" cy="0"/>
          </a:xfrm>
          <a:prstGeom prst="line">
            <a:avLst/>
          </a:prstGeom>
          <a:ln w="25400">
            <a:solidFill>
              <a:srgbClr val="0ADA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3" name="Line"/>
          <p:cNvSpPr/>
          <p:nvPr/>
        </p:nvSpPr>
        <p:spPr>
          <a:xfrm>
            <a:off x="1663700" y="3295650"/>
            <a:ext cx="2526619" cy="0"/>
          </a:xfrm>
          <a:prstGeom prst="line">
            <a:avLst/>
          </a:prstGeom>
          <a:ln w="25400">
            <a:solidFill>
              <a:srgbClr val="0ADA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4" name="Line"/>
          <p:cNvSpPr/>
          <p:nvPr/>
        </p:nvSpPr>
        <p:spPr>
          <a:xfrm>
            <a:off x="1663700" y="3460750"/>
            <a:ext cx="2526619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5" name="Line"/>
          <p:cNvSpPr/>
          <p:nvPr/>
        </p:nvSpPr>
        <p:spPr>
          <a:xfrm>
            <a:off x="1663700" y="3625850"/>
            <a:ext cx="2526619" cy="0"/>
          </a:xfrm>
          <a:prstGeom prst="line">
            <a:avLst/>
          </a:prstGeom>
          <a:ln w="25400">
            <a:solidFill>
              <a:srgbClr val="0ADA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6" name="Line"/>
          <p:cNvSpPr/>
          <p:nvPr/>
        </p:nvSpPr>
        <p:spPr>
          <a:xfrm>
            <a:off x="1663700" y="3625850"/>
            <a:ext cx="2526619" cy="0"/>
          </a:xfrm>
          <a:prstGeom prst="line">
            <a:avLst/>
          </a:prstGeom>
          <a:ln w="25400">
            <a:solidFill>
              <a:srgbClr val="0ADA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7" name="Line"/>
          <p:cNvSpPr/>
          <p:nvPr/>
        </p:nvSpPr>
        <p:spPr>
          <a:xfrm>
            <a:off x="1663700" y="3790950"/>
            <a:ext cx="2526619" cy="0"/>
          </a:xfrm>
          <a:prstGeom prst="line">
            <a:avLst/>
          </a:prstGeom>
          <a:ln w="25400">
            <a:solidFill>
              <a:srgbClr val="0ADA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8" name="Line"/>
          <p:cNvSpPr/>
          <p:nvPr/>
        </p:nvSpPr>
        <p:spPr>
          <a:xfrm>
            <a:off x="1663700" y="3956050"/>
            <a:ext cx="2526619" cy="0"/>
          </a:xfrm>
          <a:prstGeom prst="line">
            <a:avLst/>
          </a:prstGeom>
          <a:ln w="25400">
            <a:solidFill>
              <a:srgbClr val="0ADA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69" name="Line"/>
          <p:cNvSpPr/>
          <p:nvPr/>
        </p:nvSpPr>
        <p:spPr>
          <a:xfrm>
            <a:off x="1663700" y="4121150"/>
            <a:ext cx="2526619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0" name="Line"/>
          <p:cNvSpPr/>
          <p:nvPr/>
        </p:nvSpPr>
        <p:spPr>
          <a:xfrm>
            <a:off x="1663700" y="4290836"/>
            <a:ext cx="2526619" cy="1"/>
          </a:xfrm>
          <a:prstGeom prst="line">
            <a:avLst/>
          </a:prstGeom>
          <a:ln w="25400">
            <a:solidFill>
              <a:srgbClr val="0EDA0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1" name="Line"/>
          <p:cNvSpPr/>
          <p:nvPr/>
        </p:nvSpPr>
        <p:spPr>
          <a:xfrm>
            <a:off x="1663700" y="4451350"/>
            <a:ext cx="2526619" cy="0"/>
          </a:xfrm>
          <a:prstGeom prst="line">
            <a:avLst/>
          </a:prstGeom>
          <a:ln w="25400">
            <a:solidFill>
              <a:srgbClr val="0EDA0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2" name="Line"/>
          <p:cNvSpPr/>
          <p:nvPr/>
        </p:nvSpPr>
        <p:spPr>
          <a:xfrm>
            <a:off x="1663700" y="4616450"/>
            <a:ext cx="2526619" cy="0"/>
          </a:xfrm>
          <a:prstGeom prst="line">
            <a:avLst/>
          </a:prstGeom>
          <a:ln w="25400">
            <a:solidFill>
              <a:srgbClr val="0EDA03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3" name="Line"/>
          <p:cNvSpPr/>
          <p:nvPr/>
        </p:nvSpPr>
        <p:spPr>
          <a:xfrm>
            <a:off x="1663700" y="4781550"/>
            <a:ext cx="2526619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4" name="Line"/>
          <p:cNvSpPr/>
          <p:nvPr/>
        </p:nvSpPr>
        <p:spPr>
          <a:xfrm>
            <a:off x="1663700" y="49466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5" name="Line"/>
          <p:cNvSpPr/>
          <p:nvPr/>
        </p:nvSpPr>
        <p:spPr>
          <a:xfrm>
            <a:off x="1663700" y="51117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6" name="Line"/>
          <p:cNvSpPr/>
          <p:nvPr/>
        </p:nvSpPr>
        <p:spPr>
          <a:xfrm>
            <a:off x="1663700" y="52768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7" name="Line"/>
          <p:cNvSpPr/>
          <p:nvPr/>
        </p:nvSpPr>
        <p:spPr>
          <a:xfrm>
            <a:off x="1663700" y="54419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8" name="Line"/>
          <p:cNvSpPr/>
          <p:nvPr/>
        </p:nvSpPr>
        <p:spPr>
          <a:xfrm>
            <a:off x="1663700" y="56070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79" name="Line"/>
          <p:cNvSpPr/>
          <p:nvPr/>
        </p:nvSpPr>
        <p:spPr>
          <a:xfrm>
            <a:off x="1663700" y="57721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0" name="Line"/>
          <p:cNvSpPr/>
          <p:nvPr/>
        </p:nvSpPr>
        <p:spPr>
          <a:xfrm>
            <a:off x="1663700" y="59372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1" name="Line"/>
          <p:cNvSpPr/>
          <p:nvPr/>
        </p:nvSpPr>
        <p:spPr>
          <a:xfrm>
            <a:off x="1663700" y="61023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2" name="Line"/>
          <p:cNvSpPr/>
          <p:nvPr/>
        </p:nvSpPr>
        <p:spPr>
          <a:xfrm>
            <a:off x="1663700" y="61023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3" name="Line"/>
          <p:cNvSpPr/>
          <p:nvPr/>
        </p:nvSpPr>
        <p:spPr>
          <a:xfrm>
            <a:off x="1663700" y="62674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4" name="Line"/>
          <p:cNvSpPr/>
          <p:nvPr/>
        </p:nvSpPr>
        <p:spPr>
          <a:xfrm>
            <a:off x="1663700" y="64325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5" name="Line"/>
          <p:cNvSpPr/>
          <p:nvPr/>
        </p:nvSpPr>
        <p:spPr>
          <a:xfrm>
            <a:off x="1663700" y="65976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6" name="Line"/>
          <p:cNvSpPr/>
          <p:nvPr/>
        </p:nvSpPr>
        <p:spPr>
          <a:xfrm>
            <a:off x="1663700" y="67627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7" name="Line"/>
          <p:cNvSpPr/>
          <p:nvPr/>
        </p:nvSpPr>
        <p:spPr>
          <a:xfrm>
            <a:off x="1663700" y="69278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8" name="Line"/>
          <p:cNvSpPr/>
          <p:nvPr/>
        </p:nvSpPr>
        <p:spPr>
          <a:xfrm>
            <a:off x="1663700" y="70929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89" name="Line"/>
          <p:cNvSpPr/>
          <p:nvPr/>
        </p:nvSpPr>
        <p:spPr>
          <a:xfrm>
            <a:off x="1663700" y="72580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0" name="Line"/>
          <p:cNvSpPr/>
          <p:nvPr/>
        </p:nvSpPr>
        <p:spPr>
          <a:xfrm>
            <a:off x="1663700" y="74231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1" name="Line"/>
          <p:cNvSpPr/>
          <p:nvPr/>
        </p:nvSpPr>
        <p:spPr>
          <a:xfrm>
            <a:off x="1663700" y="75882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2" name="Line"/>
          <p:cNvSpPr/>
          <p:nvPr/>
        </p:nvSpPr>
        <p:spPr>
          <a:xfrm>
            <a:off x="1663700" y="77533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3" name="Line"/>
          <p:cNvSpPr/>
          <p:nvPr/>
        </p:nvSpPr>
        <p:spPr>
          <a:xfrm>
            <a:off x="1663700" y="791845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4" name="Line"/>
          <p:cNvSpPr/>
          <p:nvPr/>
        </p:nvSpPr>
        <p:spPr>
          <a:xfrm>
            <a:off x="8763000" y="25527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5" name="Line"/>
          <p:cNvSpPr/>
          <p:nvPr/>
        </p:nvSpPr>
        <p:spPr>
          <a:xfrm>
            <a:off x="8763000" y="27178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6" name="Line"/>
          <p:cNvSpPr/>
          <p:nvPr/>
        </p:nvSpPr>
        <p:spPr>
          <a:xfrm>
            <a:off x="8763000" y="28829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7" name="Line"/>
          <p:cNvSpPr/>
          <p:nvPr/>
        </p:nvSpPr>
        <p:spPr>
          <a:xfrm>
            <a:off x="8763000" y="30480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8" name="Line"/>
          <p:cNvSpPr/>
          <p:nvPr/>
        </p:nvSpPr>
        <p:spPr>
          <a:xfrm>
            <a:off x="8763000" y="3213100"/>
            <a:ext cx="2526619" cy="0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9" name="Line"/>
          <p:cNvSpPr/>
          <p:nvPr/>
        </p:nvSpPr>
        <p:spPr>
          <a:xfrm>
            <a:off x="8763000" y="33782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0" name="Line"/>
          <p:cNvSpPr/>
          <p:nvPr/>
        </p:nvSpPr>
        <p:spPr>
          <a:xfrm>
            <a:off x="8763000" y="35433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1" name="Line"/>
          <p:cNvSpPr/>
          <p:nvPr/>
        </p:nvSpPr>
        <p:spPr>
          <a:xfrm>
            <a:off x="8763000" y="37084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2" name="Line"/>
          <p:cNvSpPr/>
          <p:nvPr/>
        </p:nvSpPr>
        <p:spPr>
          <a:xfrm>
            <a:off x="8763000" y="37084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3" name="Line"/>
          <p:cNvSpPr/>
          <p:nvPr/>
        </p:nvSpPr>
        <p:spPr>
          <a:xfrm>
            <a:off x="8763000" y="38735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4" name="Line"/>
          <p:cNvSpPr/>
          <p:nvPr/>
        </p:nvSpPr>
        <p:spPr>
          <a:xfrm>
            <a:off x="8763000" y="40386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5" name="Line"/>
          <p:cNvSpPr/>
          <p:nvPr/>
        </p:nvSpPr>
        <p:spPr>
          <a:xfrm>
            <a:off x="8763000" y="42037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6" name="Line"/>
          <p:cNvSpPr/>
          <p:nvPr/>
        </p:nvSpPr>
        <p:spPr>
          <a:xfrm>
            <a:off x="8763000" y="43688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7" name="Line"/>
          <p:cNvSpPr/>
          <p:nvPr/>
        </p:nvSpPr>
        <p:spPr>
          <a:xfrm>
            <a:off x="8763000" y="45339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8" name="Line"/>
          <p:cNvSpPr/>
          <p:nvPr/>
        </p:nvSpPr>
        <p:spPr>
          <a:xfrm>
            <a:off x="8763000" y="46990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9" name="Line"/>
          <p:cNvSpPr/>
          <p:nvPr/>
        </p:nvSpPr>
        <p:spPr>
          <a:xfrm>
            <a:off x="8763000" y="48641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0" name="Line"/>
          <p:cNvSpPr/>
          <p:nvPr/>
        </p:nvSpPr>
        <p:spPr>
          <a:xfrm>
            <a:off x="8763000" y="50292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1" name="Line"/>
          <p:cNvSpPr/>
          <p:nvPr/>
        </p:nvSpPr>
        <p:spPr>
          <a:xfrm>
            <a:off x="8763000" y="51943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2" name="Line"/>
          <p:cNvSpPr/>
          <p:nvPr/>
        </p:nvSpPr>
        <p:spPr>
          <a:xfrm>
            <a:off x="8763000" y="53594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3" name="Line"/>
          <p:cNvSpPr/>
          <p:nvPr/>
        </p:nvSpPr>
        <p:spPr>
          <a:xfrm>
            <a:off x="8763000" y="55245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4" name="Line"/>
          <p:cNvSpPr/>
          <p:nvPr/>
        </p:nvSpPr>
        <p:spPr>
          <a:xfrm>
            <a:off x="8763000" y="56896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5" name="Line"/>
          <p:cNvSpPr/>
          <p:nvPr/>
        </p:nvSpPr>
        <p:spPr>
          <a:xfrm>
            <a:off x="8763000" y="58547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6" name="Line"/>
          <p:cNvSpPr/>
          <p:nvPr/>
        </p:nvSpPr>
        <p:spPr>
          <a:xfrm>
            <a:off x="8763000" y="60198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7" name="Line"/>
          <p:cNvSpPr/>
          <p:nvPr/>
        </p:nvSpPr>
        <p:spPr>
          <a:xfrm>
            <a:off x="8763000" y="61849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8" name="Line"/>
          <p:cNvSpPr/>
          <p:nvPr/>
        </p:nvSpPr>
        <p:spPr>
          <a:xfrm>
            <a:off x="8763000" y="6184900"/>
            <a:ext cx="2526619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9" name="Line"/>
          <p:cNvSpPr/>
          <p:nvPr/>
        </p:nvSpPr>
        <p:spPr>
          <a:xfrm>
            <a:off x="4406032" y="2804306"/>
            <a:ext cx="4193871" cy="394732"/>
          </a:xfrm>
          <a:prstGeom prst="line">
            <a:avLst/>
          </a:prstGeom>
          <a:ln w="25400">
            <a:solidFill>
              <a:srgbClr val="11DA0C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20" name="Line"/>
          <p:cNvSpPr/>
          <p:nvPr/>
        </p:nvSpPr>
        <p:spPr>
          <a:xfrm flipV="1">
            <a:off x="4385346" y="3284602"/>
            <a:ext cx="4238121" cy="1515254"/>
          </a:xfrm>
          <a:prstGeom prst="line">
            <a:avLst/>
          </a:prstGeom>
          <a:ln w="25400">
            <a:solidFill>
              <a:srgbClr val="06FD0C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Общий алгоритм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Общий алгоритм</a:t>
            </a:r>
          </a:p>
        </p:txBody>
      </p:sp>
      <p:sp>
        <p:nvSpPr>
          <p:cNvPr id="323" name="Читаем данные из файла…"/>
          <p:cNvSpPr/>
          <p:nvPr>
            <p:ph type="body" idx="1"/>
          </p:nvPr>
        </p:nvSpPr>
        <p:spPr>
          <a:xfrm>
            <a:off x="406400" y="2082403"/>
            <a:ext cx="12192000" cy="6769497"/>
          </a:xfrm>
          <a:prstGeom prst="rect">
            <a:avLst/>
          </a:prstGeom>
        </p:spPr>
        <p:txBody>
          <a:bodyPr/>
          <a:lstStyle/>
          <a:p>
            <a:pPr marL="736600" indent="-736600">
              <a:buClr>
                <a:srgbClr val="D4DACE"/>
              </a:buClr>
              <a:buChar char="➡"/>
            </a:pPr>
            <a:r>
              <a:t>Читаем данные из файла</a:t>
            </a:r>
          </a:p>
          <a:p>
            <a:pPr marL="736600" indent="-736600">
              <a:buClr>
                <a:srgbClr val="D4DACE"/>
              </a:buClr>
              <a:buChar char="➡"/>
            </a:pPr>
            <a:r>
              <a:t>Парсим строки, формируем коллекцию Тиков</a:t>
            </a:r>
          </a:p>
          <a:p>
            <a:pPr marL="736600" indent="-736600">
              <a:buClr>
                <a:srgbClr val="D4DACE"/>
              </a:buClr>
              <a:buChar char="➡"/>
            </a:pPr>
            <a:r>
              <a:t>Группируем Тики по временному интервалу</a:t>
            </a:r>
          </a:p>
          <a:p>
            <a:pPr marL="736600" indent="-736600">
              <a:buClr>
                <a:srgbClr val="D4DACE"/>
              </a:buClr>
              <a:buChar char="➡"/>
            </a:pPr>
            <a:r>
              <a:t>Формируем Свечки</a:t>
            </a:r>
          </a:p>
          <a:p>
            <a:pPr marL="736600" indent="-736600">
              <a:buClr>
                <a:srgbClr val="D4DACE"/>
              </a:buClr>
              <a:buChar char="➡"/>
            </a:pPr>
            <a:r>
              <a:t>Сортируем Свечки и формируем текстовые строки</a:t>
            </a:r>
          </a:p>
          <a:p>
            <a:pPr marL="736600" indent="-736600">
              <a:buClr>
                <a:srgbClr val="D4DACE"/>
              </a:buClr>
              <a:buChar char="➡"/>
            </a:pPr>
            <a:r>
              <a:t>Записываем строки в файл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Декомопозиция задачи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Декомопозиция задачи</a:t>
            </a:r>
          </a:p>
        </p:txBody>
      </p:sp>
      <p:sp>
        <p:nvSpPr>
          <p:cNvPr id="32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Rectangle"/>
          <p:cNvSpPr/>
          <p:nvPr/>
        </p:nvSpPr>
        <p:spPr>
          <a:xfrm>
            <a:off x="817215" y="2196130"/>
            <a:ext cx="1760290" cy="178276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28" name="Arrow"/>
          <p:cNvSpPr/>
          <p:nvPr/>
        </p:nvSpPr>
        <p:spPr>
          <a:xfrm>
            <a:off x="2844800" y="245251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29" name="Arrow"/>
          <p:cNvSpPr/>
          <p:nvPr/>
        </p:nvSpPr>
        <p:spPr>
          <a:xfrm>
            <a:off x="6565900" y="245251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0" name="Square"/>
          <p:cNvSpPr/>
          <p:nvPr/>
        </p:nvSpPr>
        <p:spPr>
          <a:xfrm>
            <a:off x="8305800" y="2452511"/>
            <a:ext cx="1270000" cy="1270001"/>
          </a:xfrm>
          <a:prstGeom prst="rect">
            <a:avLst/>
          </a:prstGeom>
          <a:solidFill>
            <a:schemeClr val="accent6">
              <a:hueOff val="146492"/>
              <a:satOff val="27796"/>
              <a:lumOff val="2217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1" name="Arrow"/>
          <p:cNvSpPr/>
          <p:nvPr/>
        </p:nvSpPr>
        <p:spPr>
          <a:xfrm>
            <a:off x="10045700" y="245251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2" name="Square"/>
          <p:cNvSpPr/>
          <p:nvPr/>
        </p:nvSpPr>
        <p:spPr>
          <a:xfrm>
            <a:off x="3204827" y="5829300"/>
            <a:ext cx="1270001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3" name="Square"/>
          <p:cNvSpPr/>
          <p:nvPr/>
        </p:nvSpPr>
        <p:spPr>
          <a:xfrm>
            <a:off x="6735427" y="5829300"/>
            <a:ext cx="1270001" cy="127000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4" name="Square"/>
          <p:cNvSpPr/>
          <p:nvPr/>
        </p:nvSpPr>
        <p:spPr>
          <a:xfrm>
            <a:off x="10113627" y="5829300"/>
            <a:ext cx="1270001" cy="1270000"/>
          </a:xfrm>
          <a:prstGeom prst="rect">
            <a:avLst/>
          </a:prstGeom>
          <a:solidFill>
            <a:schemeClr val="accent6">
              <a:hueOff val="-2153150"/>
              <a:satOff val="-11264"/>
              <a:lumOff val="-1578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5" name="Arrow"/>
          <p:cNvSpPr/>
          <p:nvPr/>
        </p:nvSpPr>
        <p:spPr>
          <a:xfrm>
            <a:off x="4970127" y="57277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6" name="Arrow"/>
          <p:cNvSpPr/>
          <p:nvPr/>
        </p:nvSpPr>
        <p:spPr>
          <a:xfrm>
            <a:off x="8523913" y="58293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7" name="Arrow"/>
          <p:cNvSpPr/>
          <p:nvPr/>
        </p:nvSpPr>
        <p:spPr>
          <a:xfrm>
            <a:off x="1223627" y="58293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8" name="Rectangle"/>
          <p:cNvSpPr/>
          <p:nvPr/>
        </p:nvSpPr>
        <p:spPr>
          <a:xfrm>
            <a:off x="4460205" y="2196130"/>
            <a:ext cx="1760290" cy="17827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9" name="Rectangle"/>
          <p:cNvSpPr/>
          <p:nvPr/>
        </p:nvSpPr>
        <p:spPr>
          <a:xfrm>
            <a:off x="8070850" y="2196130"/>
            <a:ext cx="1760290" cy="17827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40" name="Rectangle"/>
          <p:cNvSpPr/>
          <p:nvPr/>
        </p:nvSpPr>
        <p:spPr>
          <a:xfrm>
            <a:off x="2959682" y="5572918"/>
            <a:ext cx="1760291" cy="17827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41" name="Rectangle"/>
          <p:cNvSpPr/>
          <p:nvPr/>
        </p:nvSpPr>
        <p:spPr>
          <a:xfrm>
            <a:off x="6536655" y="5572918"/>
            <a:ext cx="1760290" cy="178276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42" name="Rectangle"/>
          <p:cNvSpPr/>
          <p:nvPr/>
        </p:nvSpPr>
        <p:spPr>
          <a:xfrm>
            <a:off x="10020882" y="5471318"/>
            <a:ext cx="1760291" cy="1782764"/>
          </a:xfrm>
          <a:prstGeom prst="rect">
            <a:avLst/>
          </a:prstGeom>
          <a:solidFill>
            <a:schemeClr val="accent6">
              <a:hueOff val="-2153150"/>
              <a:satOff val="-11264"/>
              <a:lumOff val="-1578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Последовательность состояний"/>
          <p:cNvSpPr/>
          <p:nvPr>
            <p:ph type="body" idx="13"/>
          </p:nvPr>
        </p:nvSpPr>
        <p:spPr>
          <a:xfrm>
            <a:off x="406400" y="431849"/>
            <a:ext cx="11176000" cy="48255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Последовательность состояний</a:t>
            </a:r>
          </a:p>
        </p:txBody>
      </p:sp>
      <p:sp>
        <p:nvSpPr>
          <p:cNvPr id="345" name="File…"/>
          <p:cNvSpPr/>
          <p:nvPr>
            <p:ph type="body" idx="1"/>
          </p:nvPr>
        </p:nvSpPr>
        <p:spPr>
          <a:xfrm>
            <a:off x="406400" y="14443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932329" indent="-932329">
              <a:buClr>
                <a:srgbClr val="FAFEF7"/>
              </a:buClr>
              <a:buSzPct val="100000"/>
              <a:buFontTx/>
              <a:buAutoNum type="arabicPeriod" startAt="1"/>
              <a:defRPr sz="4800">
                <a:solidFill>
                  <a:srgbClr val="FCFEE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File</a:t>
            </a:r>
          </a:p>
          <a:p>
            <a:pPr marL="932329" indent="-932329">
              <a:buClr>
                <a:srgbClr val="FAFEF7"/>
              </a:buClr>
              <a:buSzPct val="100000"/>
              <a:buFontTx/>
              <a:buAutoNum type="arabicPeriod" startAt="1"/>
              <a:defRPr sz="4800">
                <a:solidFill>
                  <a:srgbClr val="FCFEE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List&lt;String&gt;</a:t>
            </a:r>
          </a:p>
          <a:p>
            <a:pPr marL="932329" indent="-932329">
              <a:buClr>
                <a:srgbClr val="FAFEF7"/>
              </a:buClr>
              <a:buSzPct val="100000"/>
              <a:buFontTx/>
              <a:buAutoNum type="arabicPeriod" startAt="1"/>
              <a:defRPr sz="4800">
                <a:solidFill>
                  <a:srgbClr val="FCFEE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List&lt;Tick&gt;</a:t>
            </a:r>
          </a:p>
          <a:p>
            <a:pPr marL="932329" indent="-932329">
              <a:buClr>
                <a:srgbClr val="FAFEF7"/>
              </a:buClr>
              <a:buSzPct val="100000"/>
              <a:buFontTx/>
              <a:buAutoNum type="arabicPeriod" startAt="1"/>
              <a:defRPr sz="4800">
                <a:solidFill>
                  <a:srgbClr val="FCFEE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Map&lt;LocalDateTime, List&lt;Tick&gt;&gt;</a:t>
            </a:r>
          </a:p>
          <a:p>
            <a:pPr marL="932329" indent="-932329">
              <a:buClr>
                <a:srgbClr val="FAFEF7"/>
              </a:buClr>
              <a:buSzPct val="100000"/>
              <a:buFontTx/>
              <a:buAutoNum type="arabicPeriod" startAt="1"/>
              <a:defRPr sz="4800">
                <a:solidFill>
                  <a:srgbClr val="FCFEE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List&lt;Candle&gt;</a:t>
            </a:r>
          </a:p>
          <a:p>
            <a:pPr marL="932329" indent="-932329">
              <a:buClr>
                <a:srgbClr val="FAFEF7"/>
              </a:buClr>
              <a:buSzPct val="100000"/>
              <a:buFontTx/>
              <a:buAutoNum type="arabicPeriod" startAt="1"/>
              <a:defRPr sz="4800">
                <a:solidFill>
                  <a:srgbClr val="FCFEE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List&lt;String&gt;</a:t>
            </a:r>
          </a:p>
          <a:p>
            <a:pPr marL="932329" indent="-932329">
              <a:buClr>
                <a:srgbClr val="FAFEF7"/>
              </a:buClr>
              <a:buSzPct val="100000"/>
              <a:buFontTx/>
              <a:buAutoNum type="arabicPeriod" startAt="1"/>
              <a:defRPr sz="4800">
                <a:solidFill>
                  <a:srgbClr val="FCFEE9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List&lt;String&gt; -&gt; List&lt;Tick&gt;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List&lt;String&gt; -&gt; List&lt;Tick&gt;</a:t>
            </a:r>
          </a:p>
        </p:txBody>
      </p:sp>
      <p:sp>
        <p:nvSpPr>
          <p:cNvPr id="348" name="List&lt;Tick&gt; ticks = new ArrayList&lt;&gt;()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5FFE0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List&lt;Tick&gt; ticks = </a:t>
            </a:r>
            <a:r>
              <a:rPr b="1"/>
              <a:t>new </a:t>
            </a:r>
            <a:r>
              <a:t>ArrayList&lt;&gt;();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rPr b="1"/>
              <a:t>lines</a:t>
            </a:r>
            <a:r>
              <a:t>.stream()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.forEach(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(line) -&gt; {</a:t>
            </a:r>
            <a:br/>
            <a:r>
              <a:t>           String[] t = line.split(</a:t>
            </a:r>
            <a:r>
              <a:rPr b="1"/>
              <a:t>“,”</a:t>
            </a:r>
            <a:r>
              <a:t>);</a:t>
            </a:r>
            <a:br/>
            <a:r>
              <a:t>           ticks.add(</a:t>
            </a:r>
            <a:r>
              <a:rPr b="1"/>
              <a:t>new </a:t>
            </a:r>
            <a:r>
              <a:t>Tick(t[0], t[1]));</a:t>
            </a:r>
            <a:br/>
            <a:r>
              <a:t>         }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Java 8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Java 8</a:t>
            </a:r>
          </a:p>
        </p:txBody>
      </p:sp>
      <p:sp>
        <p:nvSpPr>
          <p:cNvPr id="174" name="Java Stream API…"/>
          <p:cNvSpPr/>
          <p:nvPr>
            <p:ph type="body" idx="1"/>
          </p:nvPr>
        </p:nvSpPr>
        <p:spPr>
          <a:xfrm>
            <a:off x="406400" y="2255589"/>
            <a:ext cx="12192000" cy="6596311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8FFF6"/>
              </a:buClr>
              <a:buChar char="๏"/>
              <a:defRPr sz="5900">
                <a:solidFill>
                  <a:srgbClr val="F1F9FB"/>
                </a:solidFill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 Java Stream API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rgbClr val="F8FFF6"/>
              </a:buClr>
              <a:buChar char="๏"/>
              <a:defRPr sz="5900">
                <a:solidFill>
                  <a:srgbClr val="F1F9FB"/>
                </a:solidFill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 DateTime API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rgbClr val="F8FFF6"/>
              </a:buClr>
              <a:buChar char="๏"/>
              <a:defRPr sz="5900">
                <a:solidFill>
                  <a:srgbClr val="F1F9FB"/>
                </a:solidFill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 Lambdas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buClr>
                <a:srgbClr val="F8FFF6"/>
              </a:buClr>
              <a:buChar char="๏"/>
              <a:defRPr sz="5900">
                <a:solidFill>
                  <a:srgbClr val="F1F9FB"/>
                </a:solidFill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 Static Methods in interfaces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List&lt;String&gt; -&gt; List&lt;Tick&gt;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List&lt;String&gt; -&gt; List&lt;Tick&gt;</a:t>
            </a:r>
          </a:p>
        </p:txBody>
      </p:sp>
      <p:sp>
        <p:nvSpPr>
          <p:cNvPr id="351" name="List&lt;Tick&gt; ticks = new ArrayList&lt;&gt;()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5FFE0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List&lt;Tick&gt; ticks = </a:t>
            </a:r>
            <a:r>
              <a:rPr b="1"/>
              <a:t>new </a:t>
            </a:r>
            <a:r>
              <a:t>ArrayList&lt;&gt;();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rPr b="1"/>
              <a:t>lines</a:t>
            </a:r>
            <a:r>
              <a:t>.stream()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.forEach(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(line) -&gt; {</a:t>
            </a:r>
            <a:br/>
            <a:r>
              <a:t>           String[] t = line.split(</a:t>
            </a:r>
            <a:r>
              <a:rPr b="1"/>
              <a:t>“,”</a:t>
            </a:r>
            <a:r>
              <a:t>);</a:t>
            </a:r>
            <a:br/>
            <a:r>
              <a:t>           ticks.add(</a:t>
            </a:r>
            <a:r>
              <a:rPr b="1"/>
              <a:t>new </a:t>
            </a:r>
            <a:r>
              <a:t>Tick(t[0], t[1]));</a:t>
            </a:r>
            <a:br/>
            <a:r>
              <a:t>         }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);</a:t>
            </a:r>
          </a:p>
        </p:txBody>
      </p:sp>
      <p:pic>
        <p:nvPicPr>
          <p:cNvPr id="352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02" y="2813645"/>
            <a:ext cx="4309914" cy="11106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List&lt;String&gt; -&gt; List&lt;Tick&gt;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List&lt;String&gt; -&gt; List&lt;Tick&gt;</a:t>
            </a:r>
          </a:p>
        </p:txBody>
      </p:sp>
      <p:sp>
        <p:nvSpPr>
          <p:cNvPr id="356" name="List&lt;Tick&gt; ticks = new ArrayList&lt;&gt;()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5FFE0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List&lt;Tick&gt; ticks = </a:t>
            </a:r>
            <a:r>
              <a:rPr b="1"/>
              <a:t>new </a:t>
            </a:r>
            <a:r>
              <a:t>ArrayList&lt;&gt;();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rPr b="1"/>
              <a:t>lines</a:t>
            </a:r>
            <a:r>
              <a:t>.stream()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.forEach(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(line) -&gt; {</a:t>
            </a:r>
            <a:br/>
            <a:r>
              <a:t>           String[] t = line.split(</a:t>
            </a:r>
            <a:r>
              <a:rPr b="1"/>
              <a:t>“,”</a:t>
            </a:r>
            <a:r>
              <a:t>);</a:t>
            </a:r>
            <a:br/>
            <a:r>
              <a:t>           ticks.add(</a:t>
            </a:r>
            <a:r>
              <a:rPr b="1"/>
              <a:t>new </a:t>
            </a:r>
            <a:r>
              <a:t>Tick(t[0], t[1]));</a:t>
            </a:r>
            <a:br/>
            <a:r>
              <a:t>           }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);</a:t>
            </a:r>
          </a:p>
        </p:txBody>
      </p:sp>
      <p:pic>
        <p:nvPicPr>
          <p:cNvPr id="357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2419" y="4191000"/>
            <a:ext cx="9755338" cy="259630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List&lt;Tick&gt; -&gt; Map&lt;LocalDateTime, List&lt;Tick&gt;&gt;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List&lt;Tick&gt; -&gt; Map&lt;LocalDateTime, List&lt;Tick&gt;&gt;</a:t>
            </a:r>
          </a:p>
        </p:txBody>
      </p:sp>
      <p:sp>
        <p:nvSpPr>
          <p:cNvPr id="361" name="Map&lt;LocalDateTime, List&lt;Tick&gt;&gt; ticksGrouped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Map&lt;LocalDateTime, List&lt;Tick&gt;&gt; ticksGrouped;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 ticksGrouped =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ticks</a:t>
            </a:r>
            <a:br/>
            <a:r>
              <a:t>   .stream()</a:t>
            </a:r>
            <a:br/>
            <a:r>
              <a:t>   .collect(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Collectors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.groupingBy(Tick::getDateTimeStampTruncated));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List&lt;Tick&gt; -&gt; Map&lt;LocalDateTime, List&lt;Tick&gt;&gt;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List&lt;Tick&gt; -&gt; Map&lt;LocalDateTime, List&lt;Tick&gt;&gt;</a:t>
            </a:r>
          </a:p>
        </p:txBody>
      </p:sp>
      <p:sp>
        <p:nvSpPr>
          <p:cNvPr id="364" name="TicksGrouped ticksToTicksGrouped() {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TicksGrouped ticksToTicksGrouped() {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 Map&lt;LocalDateTime, List&lt;Tick&gt;&gt; ticksGrouped;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 ticksGrouped =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ticks</a:t>
            </a:r>
            <a:br/>
            <a:r>
              <a:t>   .stream()</a:t>
            </a:r>
            <a:br/>
            <a:r>
              <a:t>   .collect(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Collectors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.groupingBy(Tick::getDateTimeStampTruncated));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9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    return new TicksGrouped(ticksGrouped);</a:t>
            </a:r>
            <a:br/>
            <a:r>
              <a:t>}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pic>
        <p:nvPicPr>
          <p:cNvPr id="365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7693" y="5311675"/>
            <a:ext cx="10413307" cy="9061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Алгоритм формирования свечи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Алгоритм формирования свечи</a:t>
            </a:r>
          </a:p>
        </p:txBody>
      </p:sp>
      <p:sp>
        <p:nvSpPr>
          <p:cNvPr id="369" name="Выбираем тики принадлежащие одному временному интервалу.…"/>
          <p:cNvSpPr/>
          <p:nvPr>
            <p:ph type="body" idx="1"/>
          </p:nvPr>
        </p:nvSpPr>
        <p:spPr>
          <a:xfrm>
            <a:off x="406400" y="20955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554736" indent="-501395" defTabSz="490727">
              <a:spcBef>
                <a:spcPts val="2300"/>
              </a:spcBef>
              <a:buClr>
                <a:srgbClr val="F6F4F7"/>
              </a:buClr>
              <a:buChar char="➡"/>
              <a:defRPr sz="2856"/>
            </a:pPr>
            <a:r>
              <a:t>Выбираем тики принадлежащие одному временному интервалу.</a:t>
            </a:r>
          </a:p>
          <a:p>
            <a:pPr marL="554736" indent="-501395" defTabSz="490727">
              <a:spcBef>
                <a:spcPts val="2300"/>
              </a:spcBef>
              <a:buClr>
                <a:srgbClr val="F6F4F7"/>
              </a:buClr>
              <a:buChar char="➡"/>
              <a:defRPr sz="2856"/>
            </a:pPr>
            <a:r>
              <a:t>Находим Bid Quote </a:t>
            </a:r>
            <a:r>
              <a:rPr b="1">
                <a:solidFill>
                  <a:srgbClr val="FCF539"/>
                </a:solidFill>
                <a:latin typeface="Avenir Next"/>
                <a:ea typeface="Avenir Next"/>
                <a:cs typeface="Avenir Next"/>
                <a:sym typeface="Avenir Next"/>
              </a:rPr>
              <a:t>первого</a:t>
            </a:r>
            <a:r>
              <a:t> по времени тика</a:t>
            </a:r>
          </a:p>
          <a:p>
            <a:pPr marL="554736" indent="-501395" defTabSz="490727">
              <a:spcBef>
                <a:spcPts val="2300"/>
              </a:spcBef>
              <a:buClr>
                <a:srgbClr val="F6F4F7"/>
              </a:buClr>
              <a:buChar char="➡"/>
              <a:defRPr sz="2856"/>
            </a:pPr>
            <a:r>
              <a:t>Находим </a:t>
            </a:r>
            <a:r>
              <a:rPr b="1">
                <a:solidFill>
                  <a:srgbClr val="FCF145"/>
                </a:solidFill>
                <a:latin typeface="Avenir Next"/>
                <a:ea typeface="Avenir Next"/>
                <a:cs typeface="Avenir Next"/>
                <a:sym typeface="Avenir Next"/>
              </a:rPr>
              <a:t>максимальное</a:t>
            </a:r>
            <a:r>
              <a:t> значение Bid Quote в данном временном интервале</a:t>
            </a:r>
          </a:p>
          <a:p>
            <a:pPr marL="554736" indent="-501395" defTabSz="490727">
              <a:spcBef>
                <a:spcPts val="2300"/>
              </a:spcBef>
              <a:buClr>
                <a:srgbClr val="F6F4F7"/>
              </a:buClr>
              <a:buChar char="➡"/>
              <a:defRPr sz="2856"/>
            </a:pPr>
            <a:r>
              <a:t>Находим </a:t>
            </a:r>
            <a:r>
              <a:rPr b="1">
                <a:solidFill>
                  <a:srgbClr val="FCFA5C"/>
                </a:solidFill>
                <a:latin typeface="Avenir Next"/>
                <a:ea typeface="Avenir Next"/>
                <a:cs typeface="Avenir Next"/>
                <a:sym typeface="Avenir Next"/>
              </a:rPr>
              <a:t>минимальное</a:t>
            </a:r>
            <a:r>
              <a:t> значение Bid Quote в данном временном интервале</a:t>
            </a:r>
          </a:p>
          <a:p>
            <a:pPr marL="554736" indent="-501395" defTabSz="490727">
              <a:spcBef>
                <a:spcPts val="2300"/>
              </a:spcBef>
              <a:buClr>
                <a:srgbClr val="F6F4F7"/>
              </a:buClr>
              <a:buChar char="➡"/>
              <a:defRPr sz="2856"/>
            </a:pPr>
            <a:r>
              <a:t>Находим Bid Quote </a:t>
            </a:r>
            <a:r>
              <a:rPr b="1">
                <a:solidFill>
                  <a:srgbClr val="F9FC54"/>
                </a:solidFill>
                <a:latin typeface="Avenir Next"/>
                <a:ea typeface="Avenir Next"/>
                <a:cs typeface="Avenir Next"/>
                <a:sym typeface="Avenir Next"/>
              </a:rPr>
              <a:t>последнего</a:t>
            </a:r>
            <a:r>
              <a:t> по времени тика</a:t>
            </a:r>
          </a:p>
          <a:p>
            <a:pPr marL="554736" indent="-501395" defTabSz="490727">
              <a:spcBef>
                <a:spcPts val="2300"/>
              </a:spcBef>
              <a:buClr>
                <a:srgbClr val="F6F4F7"/>
              </a:buClr>
              <a:buChar char="➡"/>
              <a:defRPr sz="2856"/>
            </a:pPr>
            <a:r>
              <a:t>Формируем Свечку (</a:t>
            </a:r>
            <a:r>
              <a:rPr>
                <a:solidFill>
                  <a:srgbClr val="FCFB4C"/>
                </a:solidFill>
              </a:rPr>
              <a:t>Time, Open, High, Low, Close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Map&lt;LocalDateTime, List&lt;Tick&gt;&gt; -&gt; List&lt;Candle&gt;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Map&lt;LocalDateTime, List&lt;Tick&gt;&gt; -&gt; List&lt;Candle&gt;</a:t>
            </a:r>
          </a:p>
        </p:txBody>
      </p:sp>
      <p:sp>
        <p:nvSpPr>
          <p:cNvPr id="372" name="List&lt;Candle&gt; candles = new ArrayList&lt;&gt;()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384047">
              <a:spcBef>
                <a:spcPts val="0"/>
              </a:spcBef>
              <a:buClrTx/>
              <a:buSzTx/>
              <a:buFontTx/>
              <a:buNone/>
              <a:defRPr sz="3024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List&lt;Candle&gt; candles = </a:t>
            </a:r>
            <a:r>
              <a:rPr b="1"/>
              <a:t>new </a:t>
            </a:r>
            <a:r>
              <a:t>ArrayList&lt;&gt;();</a:t>
            </a:r>
          </a:p>
          <a:p>
            <a:pPr marL="0" indent="0" defTabSz="384047">
              <a:spcBef>
                <a:spcPts val="0"/>
              </a:spcBef>
              <a:buClrTx/>
              <a:buSzTx/>
              <a:buFontTx/>
              <a:buNone/>
              <a:defRPr sz="3024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rPr b="1"/>
              <a:t>groupedTicks</a:t>
            </a:r>
            <a:br>
              <a:rPr b="1"/>
            </a:br>
            <a:r>
              <a:rPr b="1"/>
              <a:t>       </a:t>
            </a:r>
            <a:r>
              <a:t>.entrySet()</a:t>
            </a:r>
            <a:br/>
            <a:r>
              <a:t>       .stream()</a:t>
            </a:r>
            <a:br/>
            <a:r>
              <a:t>       .forEach(</a:t>
            </a:r>
          </a:p>
          <a:p>
            <a:pPr marL="0" indent="0" defTabSz="384047">
              <a:spcBef>
                <a:spcPts val="0"/>
              </a:spcBef>
              <a:buClrTx/>
              <a:buSzTx/>
              <a:buFontTx/>
              <a:buNone/>
              <a:defRPr sz="3024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(e) -&gt; {</a:t>
            </a:r>
            <a:br/>
            <a:r>
              <a:t>           List&lt;Tick&gt; ticks = e.getValue();</a:t>
            </a:r>
            <a:br/>
            <a:r>
              <a:t>           candles.add(</a:t>
            </a:r>
            <a:r>
              <a:rPr b="1"/>
              <a:t>new </a:t>
            </a:r>
            <a:r>
              <a:t>Candle(</a:t>
            </a:r>
            <a:br/>
            <a:r>
              <a:t>              e.getKey(),</a:t>
            </a:r>
            <a:br/>
            <a:r>
              <a:t>              </a:t>
            </a:r>
            <a:r>
              <a:rPr>
                <a:solidFill>
                  <a:srgbClr val="F8FFF4"/>
                </a:solidFill>
              </a:rPr>
              <a:t>getBidQuote(ticks, </a:t>
            </a:r>
            <a:r>
              <a:rPr i="1">
                <a:solidFill>
                  <a:srgbClr val="F8FFF4"/>
                </a:solidFill>
              </a:rPr>
              <a:t>byTimeStampAsc</a:t>
            </a:r>
            <a:r>
              <a:rPr>
                <a:solidFill>
                  <a:srgbClr val="F8FFF4"/>
                </a:solidFill>
              </a:rPr>
              <a:t>),</a:t>
            </a:r>
            <a:br>
              <a:rPr>
                <a:solidFill>
                  <a:srgbClr val="F8FFF4"/>
                </a:solidFill>
              </a:rPr>
            </a:br>
            <a:r>
              <a:rPr>
                <a:solidFill>
                  <a:srgbClr val="F8FFF4"/>
                </a:solidFill>
              </a:rPr>
              <a:t>              getBidQuote(ticks, </a:t>
            </a:r>
            <a:r>
              <a:rPr i="1">
                <a:solidFill>
                  <a:srgbClr val="F8FFF4"/>
                </a:solidFill>
              </a:rPr>
              <a:t>byBidQuoteDesc</a:t>
            </a:r>
            <a:r>
              <a:rPr>
                <a:solidFill>
                  <a:srgbClr val="F8FFF4"/>
                </a:solidFill>
              </a:rPr>
              <a:t>),</a:t>
            </a:r>
            <a:br>
              <a:rPr>
                <a:solidFill>
                  <a:srgbClr val="F8FFF4"/>
                </a:solidFill>
              </a:rPr>
            </a:br>
            <a:r>
              <a:rPr>
                <a:solidFill>
                  <a:srgbClr val="F8FFF4"/>
                </a:solidFill>
              </a:rPr>
              <a:t>              getBidQuote(ticks, </a:t>
            </a:r>
            <a:r>
              <a:rPr i="1">
                <a:solidFill>
                  <a:srgbClr val="F8FFF4"/>
                </a:solidFill>
              </a:rPr>
              <a:t>byBidQuoteAsc</a:t>
            </a:r>
            <a:r>
              <a:rPr>
                <a:solidFill>
                  <a:srgbClr val="F8FFF4"/>
                </a:solidFill>
              </a:rPr>
              <a:t>),</a:t>
            </a:r>
            <a:br>
              <a:rPr>
                <a:solidFill>
                  <a:srgbClr val="F8FFF4"/>
                </a:solidFill>
              </a:rPr>
            </a:br>
            <a:r>
              <a:rPr>
                <a:solidFill>
                  <a:srgbClr val="F8FFF4"/>
                </a:solidFill>
              </a:rPr>
              <a:t>              getBidQuote(ticks, </a:t>
            </a:r>
            <a:r>
              <a:rPr i="1">
                <a:solidFill>
                  <a:srgbClr val="F8FFF4"/>
                </a:solidFill>
              </a:rPr>
              <a:t>byTimeStampDesc</a:t>
            </a:r>
            <a:r>
              <a:rPr>
                <a:solidFill>
                  <a:srgbClr val="F8FFF4"/>
                </a:solidFill>
              </a:rPr>
              <a:t>)</a:t>
            </a:r>
            <a:r>
              <a:t>));</a:t>
            </a:r>
            <a:br/>
            <a:r>
              <a:t>            });</a:t>
            </a:r>
            <a:br/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Map&lt;LocalDateTime, List&lt;Tick&gt;&gt; -&gt; List&lt;Candle&gt;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Map&lt;LocalDateTime, List&lt;Tick&gt;&gt; -&gt; List&lt;Candle&gt;</a:t>
            </a:r>
          </a:p>
        </p:txBody>
      </p:sp>
      <p:sp>
        <p:nvSpPr>
          <p:cNvPr id="375" name="List&lt;Candle&gt; candles = new ArrayList&lt;&gt;()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384047">
              <a:spcBef>
                <a:spcPts val="0"/>
              </a:spcBef>
              <a:buClrTx/>
              <a:buSzTx/>
              <a:buFontTx/>
              <a:buNone/>
              <a:defRPr sz="3024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List&lt;Candle&gt; candles = </a:t>
            </a:r>
            <a:r>
              <a:rPr b="1"/>
              <a:t>new </a:t>
            </a:r>
            <a:r>
              <a:t>ArrayList&lt;&gt;();</a:t>
            </a:r>
          </a:p>
          <a:p>
            <a:pPr marL="0" indent="0" defTabSz="384047">
              <a:spcBef>
                <a:spcPts val="0"/>
              </a:spcBef>
              <a:buClrTx/>
              <a:buSzTx/>
              <a:buFontTx/>
              <a:buNone/>
              <a:defRPr sz="3024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rPr b="1"/>
              <a:t>groupedTicks</a:t>
            </a:r>
            <a:br>
              <a:rPr b="1"/>
            </a:br>
            <a:r>
              <a:rPr b="1"/>
              <a:t>       </a:t>
            </a:r>
            <a:r>
              <a:t>.entrySet()</a:t>
            </a:r>
            <a:br/>
            <a:r>
              <a:t>       .stream()</a:t>
            </a:r>
            <a:br/>
            <a:r>
              <a:t>       .forEach(</a:t>
            </a:r>
          </a:p>
          <a:p>
            <a:pPr marL="0" indent="0" defTabSz="384047">
              <a:spcBef>
                <a:spcPts val="0"/>
              </a:spcBef>
              <a:buClrTx/>
              <a:buSzTx/>
              <a:buFontTx/>
              <a:buNone/>
              <a:defRPr sz="3024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(e) -&gt; {</a:t>
            </a:r>
            <a:br/>
            <a:r>
              <a:t>           List&lt;Tick&gt; ticks = e.getValue();</a:t>
            </a:r>
            <a:br/>
            <a:r>
              <a:t>           candles.add(</a:t>
            </a:r>
            <a:r>
              <a:rPr b="1"/>
              <a:t>new </a:t>
            </a:r>
            <a:r>
              <a:t>Candle(</a:t>
            </a:r>
            <a:br/>
            <a:r>
              <a:t>              e.getKey(),</a:t>
            </a:r>
            <a:br/>
            <a:r>
              <a:t>              </a:t>
            </a:r>
            <a:r>
              <a:rPr>
                <a:solidFill>
                  <a:srgbClr val="F8FFF4"/>
                </a:solidFill>
              </a:rPr>
              <a:t>getBidQuote(ticks, </a:t>
            </a:r>
            <a:r>
              <a:rPr i="1">
                <a:solidFill>
                  <a:srgbClr val="F8FFF4"/>
                </a:solidFill>
              </a:rPr>
              <a:t>byTimeStampAsc</a:t>
            </a:r>
            <a:r>
              <a:rPr>
                <a:solidFill>
                  <a:srgbClr val="F8FFF4"/>
                </a:solidFill>
              </a:rPr>
              <a:t>),</a:t>
            </a:r>
            <a:br>
              <a:rPr>
                <a:solidFill>
                  <a:srgbClr val="F8FFF4"/>
                </a:solidFill>
              </a:rPr>
            </a:br>
            <a:r>
              <a:rPr>
                <a:solidFill>
                  <a:srgbClr val="F8FFF4"/>
                </a:solidFill>
              </a:rPr>
              <a:t>              getBidQuote(ticks, </a:t>
            </a:r>
            <a:r>
              <a:rPr i="1">
                <a:solidFill>
                  <a:srgbClr val="F8FFF4"/>
                </a:solidFill>
              </a:rPr>
              <a:t>byBidQuoteDesc</a:t>
            </a:r>
            <a:r>
              <a:rPr>
                <a:solidFill>
                  <a:srgbClr val="F8FFF4"/>
                </a:solidFill>
              </a:rPr>
              <a:t>),</a:t>
            </a:r>
            <a:br>
              <a:rPr>
                <a:solidFill>
                  <a:srgbClr val="F8FFF4"/>
                </a:solidFill>
              </a:rPr>
            </a:br>
            <a:r>
              <a:rPr>
                <a:solidFill>
                  <a:srgbClr val="F8FFF4"/>
                </a:solidFill>
              </a:rPr>
              <a:t>              getBidQuote(ticks, </a:t>
            </a:r>
            <a:r>
              <a:rPr i="1">
                <a:solidFill>
                  <a:srgbClr val="F8FFF4"/>
                </a:solidFill>
              </a:rPr>
              <a:t>byBidQuoteAsc</a:t>
            </a:r>
            <a:r>
              <a:rPr>
                <a:solidFill>
                  <a:srgbClr val="F8FFF4"/>
                </a:solidFill>
              </a:rPr>
              <a:t>),</a:t>
            </a:r>
            <a:br>
              <a:rPr>
                <a:solidFill>
                  <a:srgbClr val="F8FFF4"/>
                </a:solidFill>
              </a:rPr>
            </a:br>
            <a:r>
              <a:rPr>
                <a:solidFill>
                  <a:srgbClr val="F8FFF4"/>
                </a:solidFill>
              </a:rPr>
              <a:t>              getBidQuote(ticks, </a:t>
            </a:r>
            <a:r>
              <a:rPr i="1">
                <a:solidFill>
                  <a:srgbClr val="F8FFF4"/>
                </a:solidFill>
              </a:rPr>
              <a:t>byTimeStampDesc</a:t>
            </a:r>
            <a:r>
              <a:rPr>
                <a:solidFill>
                  <a:srgbClr val="F8FFF4"/>
                </a:solidFill>
              </a:rPr>
              <a:t>)</a:t>
            </a:r>
            <a:r>
              <a:t>));</a:t>
            </a:r>
            <a:br/>
            <a:r>
              <a:t>            });</a:t>
            </a:r>
            <a:br/>
            <a:r>
              <a:t>   </a:t>
            </a:r>
          </a:p>
        </p:txBody>
      </p:sp>
      <p:pic>
        <p:nvPicPr>
          <p:cNvPr id="376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8200" y="5921722"/>
            <a:ext cx="9357569" cy="21812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Method getBidQuote(List&lt;Tick&gt; ticks, Comparator c)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Method getBidQuote(List&lt;Tick&gt; ticks, Comparator c)</a:t>
            </a:r>
          </a:p>
        </p:txBody>
      </p:sp>
      <p:sp>
        <p:nvSpPr>
          <p:cNvPr id="380" name="Double getBidQuote(List&lt;Tick&gt; ticks, Comparator c) {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Double getBidQuote(List&lt;Tick&gt; ticks, Comparator c) {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    Tick t =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(Tick) ticks.stream()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    .sorted(c)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    .findFirst()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    .get();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    </a:t>
            </a:r>
            <a:r>
              <a:rPr b="1"/>
              <a:t>return </a:t>
            </a:r>
            <a:r>
              <a:t>t.</a:t>
            </a:r>
            <a:r>
              <a:rPr b="1"/>
              <a:t>bidQuote</a:t>
            </a:r>
            <a:r>
              <a:t>;</a:t>
            </a:r>
            <a:br/>
            <a:r>
              <a:t>}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  <p:pic>
        <p:nvPicPr>
          <p:cNvPr id="381" name="Line" descr="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7540532" y="3708373"/>
            <a:ext cx="2467068" cy="4579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omparators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Comparators</a:t>
            </a:r>
          </a:p>
        </p:txBody>
      </p:sp>
      <p:sp>
        <p:nvSpPr>
          <p:cNvPr id="385" name="Comparator&lt;Tick&gt; byTimeStampAsc = (t1, t2) -&gt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Comparator&lt;Tick&gt; byTimeStampAsc = (t1, t2) -&gt;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t1.dateTimeStamp.compareTo(t2.dateTimeStamp);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Comparator&lt;Tick&gt; byTimeStampDesc = (t1, t2) -&gt;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t2.dateTimeStamp.compareTo(t1.dateTimeStamp);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Comparator&lt;Tick&gt; byBidQuoteAsc = (t1, t2) -&gt;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Double.compare(t1.bidQuote, t2.bidQuote);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Comparator&lt;Tick&gt; byBidQuoteDesc = (t1, t2) -&gt; 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Double.compare(t2.bidQuote, t1.bidQuote);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F4FFE8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FBFFE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lass Candle"/>
          <p:cNvSpPr/>
          <p:nvPr>
            <p:ph type="body" idx="13"/>
          </p:nvPr>
        </p:nvSpPr>
        <p:spPr>
          <a:xfrm>
            <a:off x="406400" y="438149"/>
            <a:ext cx="11176000" cy="46990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class Candle</a:t>
            </a:r>
          </a:p>
        </p:txBody>
      </p:sp>
      <p:sp>
        <p:nvSpPr>
          <p:cNvPr id="388" name="public class Candle {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public class Candle {</a:t>
            </a:r>
            <a:br/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String toLine(toLineFunc) {</a:t>
            </a:r>
            <a:br/>
            <a:br/>
            <a:r>
              <a:t>        return toLineFunc.apply(this);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br/>
            <a:r>
              <a:t>    }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  <a:br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tream API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5500"/>
            </a:lvl1pPr>
          </a:lstStyle>
          <a:p>
            <a:pPr/>
            <a:r>
              <a:t>Stream API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tream API - из коробки"/>
          <p:cNvSpPr/>
          <p:nvPr>
            <p:ph type="body" idx="13"/>
          </p:nvPr>
        </p:nvSpPr>
        <p:spPr>
          <a:xfrm>
            <a:off x="406400" y="425499"/>
            <a:ext cx="11176000" cy="482551"/>
          </a:xfrm>
          <a:prstGeom prst="rect">
            <a:avLst/>
          </a:prstGeom>
        </p:spPr>
        <p:txBody>
          <a:bodyPr/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Stream API - из коробки</a:t>
            </a:r>
          </a:p>
        </p:txBody>
      </p:sp>
      <p:sp>
        <p:nvSpPr>
          <p:cNvPr id="391" name="List&lt;String&gt; data = new ArrayList&lt;&gt;;…"/>
          <p:cNvSpPr/>
          <p:nvPr>
            <p:ph type="body" idx="1"/>
          </p:nvPr>
        </p:nvSpPr>
        <p:spPr>
          <a:xfrm>
            <a:off x="406400" y="1406276"/>
            <a:ext cx="12192000" cy="744562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List&lt;String&gt; data = new ArrayList&lt;&gt;;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line = data.stream()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.collect(Collectors.joining(";"));</a:t>
            </a:r>
          </a:p>
        </p:txBody>
      </p:sp>
      <p:sp>
        <p:nvSpPr>
          <p:cNvPr id="392" name="Line"/>
          <p:cNvSpPr/>
          <p:nvPr/>
        </p:nvSpPr>
        <p:spPr>
          <a:xfrm flipV="1">
            <a:off x="6197600" y="5427781"/>
            <a:ext cx="1493719" cy="1493719"/>
          </a:xfrm>
          <a:prstGeom prst="line">
            <a:avLst/>
          </a:prstGeom>
          <a:ln w="50800">
            <a:solidFill>
              <a:srgbClr val="FEFB4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Method calculateCandles(inputFileName, ouputFileName, toLineFunc)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 calculateCandles(inputFileName, ouputFileName, toLineFunc)</a:t>
            </a:r>
          </a:p>
        </p:txBody>
      </p:sp>
      <p:sp>
        <p:nvSpPr>
          <p:cNvPr id="395" name="……"/>
          <p:cNvSpPr/>
          <p:nvPr>
            <p:ph type="body" idx="1"/>
          </p:nvPr>
        </p:nvSpPr>
        <p:spPr>
          <a:xfrm>
            <a:off x="406400" y="1305222"/>
            <a:ext cx="12192000" cy="7696896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CandleLines candleLines =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tickLines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.linesToTicks()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.ticksToTicksGrouped()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.ticksGroupedToCandles()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      .getLines(toLineFunc);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FFFDFC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Декомопозиция задачи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Декомопозиция задачи</a:t>
            </a:r>
          </a:p>
        </p:txBody>
      </p:sp>
      <p:sp>
        <p:nvSpPr>
          <p:cNvPr id="39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9" name="Rectangle"/>
          <p:cNvSpPr/>
          <p:nvPr/>
        </p:nvSpPr>
        <p:spPr>
          <a:xfrm>
            <a:off x="817215" y="2196130"/>
            <a:ext cx="1760290" cy="178276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0" name="Arrow"/>
          <p:cNvSpPr/>
          <p:nvPr/>
        </p:nvSpPr>
        <p:spPr>
          <a:xfrm>
            <a:off x="2844800" y="245251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1" name="Arrow"/>
          <p:cNvSpPr/>
          <p:nvPr/>
        </p:nvSpPr>
        <p:spPr>
          <a:xfrm>
            <a:off x="6565900" y="245251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2" name="Square"/>
          <p:cNvSpPr/>
          <p:nvPr/>
        </p:nvSpPr>
        <p:spPr>
          <a:xfrm>
            <a:off x="8305800" y="2452511"/>
            <a:ext cx="1270000" cy="1270001"/>
          </a:xfrm>
          <a:prstGeom prst="rect">
            <a:avLst/>
          </a:prstGeom>
          <a:solidFill>
            <a:schemeClr val="accent6">
              <a:hueOff val="146492"/>
              <a:satOff val="27796"/>
              <a:lumOff val="2217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3" name="Arrow"/>
          <p:cNvSpPr/>
          <p:nvPr/>
        </p:nvSpPr>
        <p:spPr>
          <a:xfrm>
            <a:off x="10045700" y="245251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4" name="Square"/>
          <p:cNvSpPr/>
          <p:nvPr/>
        </p:nvSpPr>
        <p:spPr>
          <a:xfrm>
            <a:off x="3204827" y="5829300"/>
            <a:ext cx="1270001" cy="1270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5" name="Square"/>
          <p:cNvSpPr/>
          <p:nvPr/>
        </p:nvSpPr>
        <p:spPr>
          <a:xfrm>
            <a:off x="6735427" y="5829300"/>
            <a:ext cx="1270001" cy="127000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6" name="Square"/>
          <p:cNvSpPr/>
          <p:nvPr/>
        </p:nvSpPr>
        <p:spPr>
          <a:xfrm>
            <a:off x="10113627" y="5829300"/>
            <a:ext cx="1270001" cy="1270000"/>
          </a:xfrm>
          <a:prstGeom prst="rect">
            <a:avLst/>
          </a:prstGeom>
          <a:solidFill>
            <a:schemeClr val="accent6">
              <a:hueOff val="-2153150"/>
              <a:satOff val="-11264"/>
              <a:lumOff val="-1578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7" name="Arrow"/>
          <p:cNvSpPr/>
          <p:nvPr/>
        </p:nvSpPr>
        <p:spPr>
          <a:xfrm>
            <a:off x="4970127" y="57277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8" name="Arrow"/>
          <p:cNvSpPr/>
          <p:nvPr/>
        </p:nvSpPr>
        <p:spPr>
          <a:xfrm>
            <a:off x="8523913" y="58293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09" name="Arrow"/>
          <p:cNvSpPr/>
          <p:nvPr/>
        </p:nvSpPr>
        <p:spPr>
          <a:xfrm>
            <a:off x="1223627" y="5829300"/>
            <a:ext cx="1270001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10" name="Rectangle"/>
          <p:cNvSpPr/>
          <p:nvPr/>
        </p:nvSpPr>
        <p:spPr>
          <a:xfrm>
            <a:off x="4460205" y="2196130"/>
            <a:ext cx="1760290" cy="178276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11" name="Rectangle"/>
          <p:cNvSpPr/>
          <p:nvPr/>
        </p:nvSpPr>
        <p:spPr>
          <a:xfrm>
            <a:off x="8070850" y="2196130"/>
            <a:ext cx="1760290" cy="178276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12" name="Rectangle"/>
          <p:cNvSpPr/>
          <p:nvPr/>
        </p:nvSpPr>
        <p:spPr>
          <a:xfrm>
            <a:off x="2959682" y="5572918"/>
            <a:ext cx="1760291" cy="178276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13" name="Rectangle"/>
          <p:cNvSpPr/>
          <p:nvPr/>
        </p:nvSpPr>
        <p:spPr>
          <a:xfrm>
            <a:off x="6536655" y="5572918"/>
            <a:ext cx="1760290" cy="178276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14" name="Rectangle"/>
          <p:cNvSpPr/>
          <p:nvPr/>
        </p:nvSpPr>
        <p:spPr>
          <a:xfrm>
            <a:off x="10020882" y="5471318"/>
            <a:ext cx="1760291" cy="1782764"/>
          </a:xfrm>
          <a:prstGeom prst="rect">
            <a:avLst/>
          </a:prstGeom>
          <a:solidFill>
            <a:schemeClr val="accent6">
              <a:hueOff val="-2153150"/>
              <a:satOff val="-11264"/>
              <a:lumOff val="-1578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Параллелим переходы между состояниями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Параллелим переходы между состояниями</a:t>
            </a:r>
          </a:p>
        </p:txBody>
      </p:sp>
      <p:sp>
        <p:nvSpPr>
          <p:cNvPr id="417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Rectangle"/>
          <p:cNvSpPr/>
          <p:nvPr/>
        </p:nvSpPr>
        <p:spPr>
          <a:xfrm>
            <a:off x="1092200" y="2641600"/>
            <a:ext cx="2472879" cy="238467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19" name="Rectangle"/>
          <p:cNvSpPr/>
          <p:nvPr/>
        </p:nvSpPr>
        <p:spPr>
          <a:xfrm>
            <a:off x="8991600" y="2641600"/>
            <a:ext cx="2472879" cy="23846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20" name="Arrow"/>
          <p:cNvSpPr/>
          <p:nvPr/>
        </p:nvSpPr>
        <p:spPr>
          <a:xfrm>
            <a:off x="5017095" y="2459260"/>
            <a:ext cx="2970610" cy="656780"/>
          </a:xfrm>
          <a:prstGeom prst="rightArrow">
            <a:avLst>
              <a:gd name="adj1" fmla="val 32000"/>
              <a:gd name="adj2" fmla="val 123756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21" name="Arrow"/>
          <p:cNvSpPr/>
          <p:nvPr/>
        </p:nvSpPr>
        <p:spPr>
          <a:xfrm>
            <a:off x="5017095" y="3185430"/>
            <a:ext cx="2970610" cy="656779"/>
          </a:xfrm>
          <a:prstGeom prst="rightArrow">
            <a:avLst>
              <a:gd name="adj1" fmla="val 32000"/>
              <a:gd name="adj2" fmla="val 123756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22" name="Arrow"/>
          <p:cNvSpPr/>
          <p:nvPr/>
        </p:nvSpPr>
        <p:spPr>
          <a:xfrm>
            <a:off x="5017095" y="3911600"/>
            <a:ext cx="2970610" cy="656779"/>
          </a:xfrm>
          <a:prstGeom prst="rightArrow">
            <a:avLst>
              <a:gd name="adj1" fmla="val 32000"/>
              <a:gd name="adj2" fmla="val 123756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423" name="Arrow"/>
          <p:cNvSpPr/>
          <p:nvPr/>
        </p:nvSpPr>
        <p:spPr>
          <a:xfrm>
            <a:off x="5017095" y="4660900"/>
            <a:ext cx="2970610" cy="656779"/>
          </a:xfrm>
          <a:prstGeom prst="rightArrow">
            <a:avLst>
              <a:gd name="adj1" fmla="val 32000"/>
              <a:gd name="adj2" fmla="val 123756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Executing Streams in Parallel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Executing Streams in Parallel</a:t>
            </a:r>
          </a:p>
        </p:txBody>
      </p:sp>
      <p:sp>
        <p:nvSpPr>
          <p:cNvPr id="426" name=".stream() заменяем на .parallelStream()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5000" indent="-635000">
              <a:buClr>
                <a:srgbClr val="F9F1F5"/>
              </a:buClr>
              <a:buChar char="➡"/>
            </a:pPr>
            <a:r>
              <a:rPr>
                <a:solidFill>
                  <a:srgbClr val="FFF561"/>
                </a:solidFill>
              </a:rPr>
              <a:t>.stream()</a:t>
            </a:r>
            <a:r>
              <a:t> заменяем на </a:t>
            </a:r>
            <a:r>
              <a:rPr>
                <a:solidFill>
                  <a:srgbClr val="FFF861"/>
                </a:solidFill>
              </a:rPr>
              <a:t>.parallelStream()</a:t>
            </a:r>
          </a:p>
          <a:p>
            <a:pPr marL="635000" indent="-635000">
              <a:buClr>
                <a:srgbClr val="F9F1F5"/>
              </a:buClr>
              <a:buChar char="➡"/>
            </a:pPr>
            <a:r>
              <a:rPr>
                <a:solidFill>
                  <a:srgbClr val="FDFF6B"/>
                </a:solidFill>
              </a:rPr>
              <a:t>HashMap</a:t>
            </a:r>
            <a:r>
              <a:t> заменяем на </a:t>
            </a:r>
            <a:r>
              <a:rPr>
                <a:solidFill>
                  <a:srgbClr val="FFF678"/>
                </a:solidFill>
              </a:rPr>
              <a:t>ConcurrentHashMap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itHub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GitHub</a:t>
            </a:r>
          </a:p>
        </p:txBody>
      </p:sp>
      <p:sp>
        <p:nvSpPr>
          <p:cNvPr id="429" name="https://github.com/nourd/ForexCandleStream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4700"/>
            </a:pPr>
          </a:p>
          <a:p>
            <a:pPr marL="0" indent="0" algn="ctr">
              <a:buClrTx/>
              <a:buSzTx/>
              <a:buFontTx/>
              <a:buNone/>
              <a:defRPr sz="4000"/>
            </a:pP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https://github.com/nourd/ForexCandleStream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Бонусы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Бонусы</a:t>
            </a:r>
          </a:p>
        </p:txBody>
      </p:sp>
      <p:sp>
        <p:nvSpPr>
          <p:cNvPr id="432" name="Функции вместо наследования и переопределения методов…"/>
          <p:cNvSpPr/>
          <p:nvPr>
            <p:ph type="body" idx="1"/>
          </p:nvPr>
        </p:nvSpPr>
        <p:spPr>
          <a:xfrm>
            <a:off x="406400" y="2196951"/>
            <a:ext cx="12192000" cy="6654949"/>
          </a:xfrm>
          <a:prstGeom prst="rect">
            <a:avLst/>
          </a:prstGeom>
        </p:spPr>
        <p:txBody>
          <a:bodyPr/>
          <a:lstStyle/>
          <a:p>
            <a:pPr marL="635000" indent="-635000">
              <a:buClr>
                <a:srgbClr val="FAFCF5"/>
              </a:buClr>
              <a:buChar char="➡"/>
            </a:pPr>
            <a:r>
              <a:t>Функции вместо наследования и переопределения методов</a:t>
            </a:r>
          </a:p>
          <a:p>
            <a:pPr marL="635000" indent="-635000">
              <a:buClr>
                <a:srgbClr val="FAFCF5"/>
              </a:buClr>
              <a:buChar char="➡"/>
            </a:pPr>
            <a:r>
              <a:t>Обобщённые методы</a:t>
            </a:r>
          </a:p>
          <a:p>
            <a:pPr marL="635000" indent="-635000">
              <a:buClr>
                <a:srgbClr val="FAFCF5"/>
              </a:buClr>
              <a:buChar char="➡"/>
            </a:pPr>
            <a:r>
              <a:t>Расширение функционала класса без изменения его интерфейса</a:t>
            </a:r>
          </a:p>
          <a:p>
            <a:pPr marL="635000" indent="-635000">
              <a:buClr>
                <a:srgbClr val="FAFCF5"/>
              </a:buClr>
              <a:buChar char="➡"/>
            </a:pPr>
            <a:r>
              <a:t>Очищаем классы от “грязных” методов</a:t>
            </a:r>
          </a:p>
          <a:p>
            <a:pPr marL="635000" indent="-635000">
              <a:buClr>
                <a:srgbClr val="FAFCF5"/>
              </a:buClr>
              <a:buChar char="➡"/>
            </a:pPr>
            <a:r>
              <a:t>Параллельная обработка без ручного управления потоками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Осталось за кадром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Осталось за кадром</a:t>
            </a:r>
          </a:p>
        </p:txBody>
      </p:sp>
      <p:sp>
        <p:nvSpPr>
          <p:cNvPr id="435" name="Обработка исключений…"/>
          <p:cNvSpPr/>
          <p:nvPr>
            <p:ph type="body" idx="1"/>
          </p:nvPr>
        </p:nvSpPr>
        <p:spPr>
          <a:xfrm>
            <a:off x="406400" y="2196951"/>
            <a:ext cx="12192000" cy="6654949"/>
          </a:xfrm>
          <a:prstGeom prst="rect">
            <a:avLst/>
          </a:prstGeom>
        </p:spPr>
        <p:txBody>
          <a:bodyPr/>
          <a:lstStyle/>
          <a:p>
            <a:pPr marL="635000" indent="-635000">
              <a:buClr>
                <a:srgbClr val="FAFCF5"/>
              </a:buClr>
              <a:buChar char="➡"/>
            </a:pPr>
            <a:r>
              <a:t>Обработка исключений</a:t>
            </a:r>
          </a:p>
          <a:p>
            <a:pPr marL="635000" indent="-635000">
              <a:buClr>
                <a:srgbClr val="FAFCF5"/>
              </a:buClr>
              <a:buChar char="➡"/>
            </a:pPr>
            <a:r>
              <a:t>Тестирование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8" name="Архитектура приложения…"/>
          <p:cNvSpPr/>
          <p:nvPr>
            <p:ph type="body" idx="1"/>
          </p:nvPr>
        </p:nvSpPr>
        <p:spPr>
          <a:xfrm>
            <a:off x="406400" y="2196951"/>
            <a:ext cx="12192000" cy="6654949"/>
          </a:xfrm>
          <a:prstGeom prst="rect">
            <a:avLst/>
          </a:prstGeom>
        </p:spPr>
        <p:txBody>
          <a:bodyPr/>
          <a:lstStyle/>
          <a:p>
            <a:pPr marL="635000" indent="-635000">
              <a:buClr>
                <a:srgbClr val="FAFCF5"/>
              </a:buClr>
              <a:buChar char="➡"/>
            </a:pPr>
            <a:r>
              <a:t>Архитектура приложения</a:t>
            </a:r>
          </a:p>
          <a:p>
            <a:pPr marL="635000" indent="-635000">
              <a:buClr>
                <a:srgbClr val="FAFCF5"/>
              </a:buClr>
              <a:buChar char="➡"/>
            </a:pPr>
            <a:r>
              <a:t>Алгоритмы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Почему или / или ?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Почему или / или ?</a:t>
            </a:r>
          </a:p>
        </p:txBody>
      </p:sp>
      <p:sp>
        <p:nvSpPr>
          <p:cNvPr id="441" name="CISC vs RISC…"/>
          <p:cNvSpPr/>
          <p:nvPr>
            <p:ph type="body" idx="1"/>
          </p:nvPr>
        </p:nvSpPr>
        <p:spPr>
          <a:xfrm>
            <a:off x="406400" y="2182018"/>
            <a:ext cx="12192000" cy="6669882"/>
          </a:xfrm>
          <a:prstGeom prst="rect">
            <a:avLst/>
          </a:prstGeom>
        </p:spPr>
        <p:txBody>
          <a:bodyPr/>
          <a:lstStyle/>
          <a:p>
            <a:pPr marL="222250" indent="-222250">
              <a:buClr>
                <a:srgbClr val="E7F4F2"/>
              </a:buClr>
              <a:buChar char="๏"/>
            </a:pPr>
            <a:r>
              <a:t> CISC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RISC</a:t>
            </a:r>
          </a:p>
          <a:p>
            <a:pPr marL="222250" indent="-222250">
              <a:buClr>
                <a:srgbClr val="E7F4F2"/>
              </a:buClr>
              <a:buChar char="๏"/>
            </a:pPr>
            <a:r>
              <a:t> ПП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ООП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ФП</a:t>
            </a:r>
          </a:p>
          <a:p>
            <a:pPr marL="222250" indent="-222250">
              <a:buClr>
                <a:srgbClr val="E7F4F2"/>
              </a:buClr>
              <a:buChar char="๏"/>
            </a:pPr>
            <a:r>
              <a:t> SQL </a:t>
            </a:r>
            <a:r>
              <a:rPr>
                <a:solidFill>
                  <a:srgbClr val="FF2600"/>
                </a:solidFill>
              </a:rPr>
              <a:t>vs</a:t>
            </a:r>
            <a:r>
              <a:t> NoSQL</a:t>
            </a:r>
          </a:p>
          <a:p>
            <a:pPr marL="222250" indent="-222250">
              <a:buClr>
                <a:srgbClr val="E7F4F2"/>
              </a:buClr>
              <a:buChar char="๏"/>
            </a:pPr>
            <a:r>
              <a:t>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Что такое Stream?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Что такое Stream?</a:t>
            </a:r>
          </a:p>
        </p:txBody>
      </p:sp>
      <p:sp>
        <p:nvSpPr>
          <p:cNvPr id="180" name="Интерфейс Java с набором методов"/>
          <p:cNvSpPr/>
          <p:nvPr>
            <p:ph type="body" idx="1"/>
          </p:nvPr>
        </p:nvSpPr>
        <p:spPr>
          <a:xfrm>
            <a:off x="800100" y="1393328"/>
            <a:ext cx="12192000" cy="664577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pPr/>
            <a:r>
              <a:t>Интерфейс Java с набором методов</a:t>
            </a:r>
          </a:p>
        </p:txBody>
      </p:sp>
      <p:pic>
        <p:nvPicPr>
          <p:cNvPr id="181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700" y="2445073"/>
            <a:ext cx="8611351" cy="6743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Почему не и / и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Почему не и / и</a:t>
            </a:r>
          </a:p>
        </p:txBody>
      </p:sp>
      <p:sp>
        <p:nvSpPr>
          <p:cNvPr id="444" name="CISC + RISC…"/>
          <p:cNvSpPr/>
          <p:nvPr>
            <p:ph type="body" idx="1"/>
          </p:nvPr>
        </p:nvSpPr>
        <p:spPr>
          <a:xfrm>
            <a:off x="406400" y="2132905"/>
            <a:ext cx="12192000" cy="6718995"/>
          </a:xfrm>
          <a:prstGeom prst="rect">
            <a:avLst/>
          </a:prstGeom>
        </p:spPr>
        <p:txBody>
          <a:bodyPr/>
          <a:lstStyle/>
          <a:p>
            <a:pPr marL="222250" indent="-222250">
              <a:buClr>
                <a:srgbClr val="FAF7F1"/>
              </a:buClr>
              <a:buChar char="๏"/>
            </a:pPr>
            <a:r>
              <a:t> CISC </a:t>
            </a:r>
            <a:r>
              <a:rPr>
                <a:solidFill>
                  <a:srgbClr val="FF2600"/>
                </a:solidFill>
              </a:rPr>
              <a:t>+</a:t>
            </a:r>
            <a:r>
              <a:t> RISC</a:t>
            </a:r>
          </a:p>
          <a:p>
            <a:pPr marL="222250" indent="-222250">
              <a:buClr>
                <a:srgbClr val="FAF7F1"/>
              </a:buClr>
              <a:buChar char="๏"/>
            </a:pPr>
            <a:r>
              <a:t> ПП </a:t>
            </a:r>
            <a:r>
              <a:rPr>
                <a:solidFill>
                  <a:srgbClr val="FF2600"/>
                </a:solidFill>
              </a:rPr>
              <a:t>+</a:t>
            </a:r>
            <a:r>
              <a:t> ООП </a:t>
            </a:r>
            <a:r>
              <a:rPr>
                <a:solidFill>
                  <a:srgbClr val="FF2600"/>
                </a:solidFill>
              </a:rPr>
              <a:t>+</a:t>
            </a:r>
            <a:r>
              <a:t> ФП</a:t>
            </a:r>
          </a:p>
          <a:p>
            <a:pPr marL="222250" indent="-222250">
              <a:buClr>
                <a:srgbClr val="FAF7F1"/>
              </a:buClr>
              <a:buChar char="๏"/>
            </a:pPr>
            <a:r>
              <a:t> SQL </a:t>
            </a:r>
            <a:r>
              <a:rPr>
                <a:solidFill>
                  <a:srgbClr val="FF2600"/>
                </a:solidFill>
              </a:rPr>
              <a:t>+</a:t>
            </a:r>
            <a:r>
              <a:t> NoSQL</a:t>
            </a:r>
          </a:p>
          <a:p>
            <a:pPr marL="222250" indent="-222250">
              <a:buClr>
                <a:srgbClr val="FAF7F1"/>
              </a:buClr>
              <a:buChar char="๏"/>
            </a:pPr>
            <a:r>
              <a:t>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Я голосую за гибридный подход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Я голосую за гибридный подход</a:t>
            </a:r>
          </a:p>
        </p:txBody>
      </p:sp>
      <p:sp>
        <p:nvSpPr>
          <p:cNvPr id="447" name="ПП + ООП + ФП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7200"/>
            </a:pPr>
          </a:p>
          <a:p>
            <a:pPr marL="0" indent="0" algn="ctr">
              <a:buClrTx/>
              <a:buSzTx/>
              <a:buFontTx/>
              <a:buNone/>
              <a:defRPr sz="6100"/>
            </a:pPr>
            <a:r>
              <a:t>ПП + ООП + ФП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Время гибридных решений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Время гибридных решений</a:t>
            </a:r>
          </a:p>
        </p:txBody>
      </p:sp>
      <p:sp>
        <p:nvSpPr>
          <p:cNvPr id="45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5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6386" y="1293289"/>
            <a:ext cx="9556028" cy="7167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Основы ООП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Основы ООП</a:t>
            </a:r>
          </a:p>
        </p:txBody>
      </p:sp>
      <p:sp>
        <p:nvSpPr>
          <p:cNvPr id="454" name="Объект,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4000"/>
            </a:pPr>
            <a:r>
              <a:t>Объект, </a:t>
            </a:r>
          </a:p>
          <a:p>
            <a:pPr marL="0" indent="0">
              <a:buClrTx/>
              <a:buSzTx/>
              <a:buFontTx/>
              <a:buNone/>
              <a:defRPr sz="4000"/>
            </a:pPr>
            <a:r>
              <a:t>это некая сущность которая имеет состояние и поведение.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Где живут объекты в Java?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Где живут объекты в Java?</a:t>
            </a:r>
          </a:p>
        </p:txBody>
      </p:sp>
      <p:sp>
        <p:nvSpPr>
          <p:cNvPr id="457" name="В файлах .class?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62000" indent="-762000">
              <a:buClr>
                <a:srgbClr val="F8F3FA"/>
              </a:buClr>
              <a:buChar char="➡"/>
            </a:pPr>
            <a:r>
              <a:t>В файлах .class? </a:t>
            </a:r>
          </a:p>
          <a:p>
            <a:pPr marL="762000" indent="-762000">
              <a:buClr>
                <a:srgbClr val="F8F3FA"/>
              </a:buClr>
              <a:buChar char="➡"/>
            </a:pPr>
            <a:r>
              <a:t>В файлах .java? </a:t>
            </a:r>
          </a:p>
          <a:p>
            <a:pPr marL="762000" indent="-762000">
              <a:buClr>
                <a:srgbClr val="F8F3FA"/>
              </a:buClr>
              <a:buChar char="➡"/>
            </a:pPr>
            <a:r>
              <a:t>На рантайме на стеке?</a:t>
            </a:r>
          </a:p>
          <a:p>
            <a:pPr marL="762000" indent="-762000">
              <a:buClr>
                <a:srgbClr val="F8F3FA"/>
              </a:buClr>
              <a:buChar char="➡"/>
            </a:pPr>
            <a:r>
              <a:t>На рантайме в памяти?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Где живут объекты в Java?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Где живут объекты в Java?</a:t>
            </a:r>
          </a:p>
        </p:txBody>
      </p:sp>
      <p:sp>
        <p:nvSpPr>
          <p:cNvPr id="460" name="На рантайме в памяти находятся участки памяти с переменными, кусками исполняемого кода и ссылками на другие участки памяти с переменными, кусками исполняемого кода и ……"/>
          <p:cNvSpPr/>
          <p:nvPr>
            <p:ph type="body" idx="1"/>
          </p:nvPr>
        </p:nvSpPr>
        <p:spPr>
          <a:xfrm>
            <a:off x="406400" y="1895673"/>
            <a:ext cx="12192000" cy="695622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3600"/>
            </a:pPr>
            <a:r>
              <a:t>На рантайме в памяти находятся участки памяти с переменными, кусками исполняемого кода и ссылками на другие участки памяти с переменными, кусками исполняемого кода и …</a:t>
            </a:r>
          </a:p>
          <a:p>
            <a:pPr marL="0" indent="0">
              <a:buClrTx/>
              <a:buSzTx/>
              <a:buFontTx/>
              <a:buNone/>
              <a:defRPr sz="3600"/>
            </a:pPr>
          </a:p>
          <a:p>
            <a:pPr marL="0" indent="0">
              <a:buClrTx/>
              <a:buSzTx/>
              <a:buFontTx/>
              <a:buNone/>
              <a:defRPr sz="4700"/>
            </a:pPr>
            <a:r>
              <a:t>Объекты существуют только в голове у программиста и умных книжках :-)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Спасибо за внимание!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4700"/>
            </a:pPr>
            <a:r>
              <a:t>Спасибо за внимание!</a:t>
            </a:r>
          </a:p>
          <a:p>
            <a:pPr marL="0" indent="0" algn="ctr">
              <a:buClrTx/>
              <a:buSzTx/>
              <a:buFontTx/>
              <a:buNone/>
              <a:defRPr sz="4700"/>
            </a:pPr>
          </a:p>
          <a:p>
            <a:pPr marL="0" indent="0" algn="ctr">
              <a:buClrTx/>
              <a:buSzTx/>
              <a:buFontTx/>
              <a:buNone/>
              <a:defRPr sz="4000"/>
            </a:pP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https://github.com/nourd/ForexCandleStream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Java 8. Stream API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Java 8. Stream API</a:t>
            </a:r>
          </a:p>
        </p:txBody>
      </p:sp>
      <p:sp>
        <p:nvSpPr>
          <p:cNvPr id="18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528" y="1270000"/>
            <a:ext cx="10005675" cy="5628923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Тагир Валеев — Stream API: рекомендации лучших собаководов…"/>
          <p:cNvSpPr/>
          <p:nvPr/>
        </p:nvSpPr>
        <p:spPr>
          <a:xfrm>
            <a:off x="1012697" y="7162799"/>
            <a:ext cx="1062733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3400">
                <a:solidFill>
                  <a:srgbClr val="F2F9FC"/>
                </a:solidFill>
              </a:defRPr>
            </a:pPr>
            <a:r>
              <a:t>Тагир Валеев — Stream API: рекомендации лучших собаководов</a:t>
            </a:r>
          </a:p>
          <a:p>
            <a:pPr>
              <a:spcBef>
                <a:spcPts val="0"/>
              </a:spcBef>
              <a:defRPr sz="3400">
                <a:solidFill>
                  <a:srgbClr val="F2F9FC"/>
                </a:solidFill>
              </a:defRPr>
            </a:pPr>
            <a:r>
              <a:rPr u="sng">
                <a:solidFill>
                  <a:schemeClr val="accent1"/>
                </a:solidFill>
                <a:hlinkClick r:id="rId3" invalidUrl="" action="" tgtFrame="" tooltip="" history="1" highlightClick="0" endSnd="0"/>
              </a:rPr>
              <a:t>https://www.youtube.com/watch?v=vxikpWnnnCU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Java 8. Stream API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Java 8. Stream API</a:t>
            </a:r>
          </a:p>
        </p:txBody>
      </p:sp>
      <p:sp>
        <p:nvSpPr>
          <p:cNvPr id="189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123" y="1322211"/>
            <a:ext cx="10230484" cy="571003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Тагир Валеев — Stream API: рекомендации лучших собаководов…"/>
          <p:cNvSpPr/>
          <p:nvPr/>
        </p:nvSpPr>
        <p:spPr>
          <a:xfrm>
            <a:off x="1012697" y="7162799"/>
            <a:ext cx="1062733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sz="3400">
                <a:solidFill>
                  <a:srgbClr val="F2F9FC"/>
                </a:solidFill>
              </a:defRPr>
            </a:pPr>
            <a:r>
              <a:t>Тагир Валеев — Stream API: рекомендации лучших собаководов</a:t>
            </a:r>
          </a:p>
          <a:p>
            <a:pPr>
              <a:spcBef>
                <a:spcPts val="0"/>
              </a:spcBef>
              <a:defRPr sz="3400">
                <a:solidFill>
                  <a:srgbClr val="F2F9FC"/>
                </a:solidFill>
              </a:defRPr>
            </a:pPr>
            <a:r>
              <a:rPr u="sng">
                <a:solidFill>
                  <a:schemeClr val="accent1"/>
                </a:solidFill>
                <a:hlinkClick r:id="rId3" invalidUrl="" action="" tgtFrame="" tooltip="" history="1" highlightClick="0" endSnd="0"/>
              </a:rPr>
              <a:t>https://www.youtube.com/watch?v=vxikpWnnnCU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127" y="6050677"/>
            <a:ext cx="4950774" cy="330287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pic>
        <p:nvPicPr>
          <p:cNvPr id="195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0" y="228600"/>
            <a:ext cx="4518732" cy="3389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4002" y="2398849"/>
            <a:ext cx="6356796" cy="4767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Особенности Stream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Особенности Stream</a:t>
            </a:r>
          </a:p>
        </p:txBody>
      </p:sp>
      <p:sp>
        <p:nvSpPr>
          <p:cNvPr id="199" name="Нельзя два раза войти в одну и ту же реку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lr>
                <a:srgbClr val="FAF8F5"/>
              </a:buClr>
              <a:buChar char="➡"/>
            </a:pPr>
            <a:r>
              <a:t> Нельзя два раза войти в одну и ту же реку</a:t>
            </a:r>
          </a:p>
          <a:p>
            <a:pPr>
              <a:buClr>
                <a:srgbClr val="FAF8F5"/>
              </a:buClr>
              <a:buChar char="➡"/>
            </a:pPr>
            <a:r>
              <a:t> Порядок никто не гарантирует</a:t>
            </a:r>
          </a:p>
          <a:p>
            <a:pPr>
              <a:buClr>
                <a:srgbClr val="FAF8F5"/>
              </a:buClr>
              <a:buChar char="➡"/>
            </a:pPr>
            <a:r>
              <a:t> Легко параллелятся</a:t>
            </a:r>
          </a:p>
          <a:p>
            <a:pPr>
              <a:buClr>
                <a:srgbClr val="FAF8F5"/>
              </a:buClr>
              <a:buChar char="➡"/>
            </a:pPr>
            <a:r>
              <a:t> Широкий набор функционала из коробки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