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6" r:id="rId3"/>
    <p:sldId id="267" r:id="rId4"/>
    <p:sldId id="268" r:id="rId5"/>
    <p:sldId id="269" r:id="rId6"/>
    <p:sldId id="270" r:id="rId7"/>
    <p:sldId id="260" r:id="rId8"/>
    <p:sldId id="259" r:id="rId9"/>
    <p:sldId id="272" r:id="rId10"/>
    <p:sldId id="273" r:id="rId11"/>
    <p:sldId id="257" r:id="rId12"/>
    <p:sldId id="263" r:id="rId13"/>
    <p:sldId id="261" r:id="rId14"/>
    <p:sldId id="262" r:id="rId15"/>
    <p:sldId id="258" r:id="rId16"/>
    <p:sldId id="271" r:id="rId17"/>
    <p:sldId id="276" r:id="rId18"/>
    <p:sldId id="274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6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Yefimov Sans"/>
        <a:ea typeface="Yefimov Sans"/>
        <a:cs typeface="Yefimov Sans"/>
        <a:sym typeface="Yefimov Sans"/>
      </a:defRPr>
    </a:lvl1pPr>
    <a:lvl2pPr marL="0" marR="0" indent="228600" algn="l" defTabSz="825500" rtl="0" fontAlgn="auto" latinLnBrk="0" hangingPunct="0">
      <a:lnSpc>
        <a:spcPct val="100000"/>
      </a:lnSpc>
      <a:spcBef>
        <a:spcPts val="6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Yefimov Sans"/>
        <a:ea typeface="Yefimov Sans"/>
        <a:cs typeface="Yefimov Sans"/>
        <a:sym typeface="Yefimov Sans"/>
      </a:defRPr>
    </a:lvl2pPr>
    <a:lvl3pPr marL="0" marR="0" indent="457200" algn="l" defTabSz="825500" rtl="0" fontAlgn="auto" latinLnBrk="0" hangingPunct="0">
      <a:lnSpc>
        <a:spcPct val="100000"/>
      </a:lnSpc>
      <a:spcBef>
        <a:spcPts val="6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Yefimov Sans"/>
        <a:ea typeface="Yefimov Sans"/>
        <a:cs typeface="Yefimov Sans"/>
        <a:sym typeface="Yefimov Sans"/>
      </a:defRPr>
    </a:lvl3pPr>
    <a:lvl4pPr marL="0" marR="0" indent="685800" algn="l" defTabSz="825500" rtl="0" fontAlgn="auto" latinLnBrk="0" hangingPunct="0">
      <a:lnSpc>
        <a:spcPct val="100000"/>
      </a:lnSpc>
      <a:spcBef>
        <a:spcPts val="6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Yefimov Sans"/>
        <a:ea typeface="Yefimov Sans"/>
        <a:cs typeface="Yefimov Sans"/>
        <a:sym typeface="Yefimov Sans"/>
      </a:defRPr>
    </a:lvl4pPr>
    <a:lvl5pPr marL="0" marR="0" indent="914400" algn="l" defTabSz="825500" rtl="0" fontAlgn="auto" latinLnBrk="0" hangingPunct="0">
      <a:lnSpc>
        <a:spcPct val="100000"/>
      </a:lnSpc>
      <a:spcBef>
        <a:spcPts val="6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Yefimov Sans"/>
        <a:ea typeface="Yefimov Sans"/>
        <a:cs typeface="Yefimov Sans"/>
        <a:sym typeface="Yefimov Sans"/>
      </a:defRPr>
    </a:lvl5pPr>
    <a:lvl6pPr marL="0" marR="0" indent="1143000" algn="l" defTabSz="825500" rtl="0" fontAlgn="auto" latinLnBrk="0" hangingPunct="0">
      <a:lnSpc>
        <a:spcPct val="100000"/>
      </a:lnSpc>
      <a:spcBef>
        <a:spcPts val="6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Yefimov Sans"/>
        <a:ea typeface="Yefimov Sans"/>
        <a:cs typeface="Yefimov Sans"/>
        <a:sym typeface="Yefimov Sans"/>
      </a:defRPr>
    </a:lvl6pPr>
    <a:lvl7pPr marL="0" marR="0" indent="1371600" algn="l" defTabSz="825500" rtl="0" fontAlgn="auto" latinLnBrk="0" hangingPunct="0">
      <a:lnSpc>
        <a:spcPct val="100000"/>
      </a:lnSpc>
      <a:spcBef>
        <a:spcPts val="6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Yefimov Sans"/>
        <a:ea typeface="Yefimov Sans"/>
        <a:cs typeface="Yefimov Sans"/>
        <a:sym typeface="Yefimov Sans"/>
      </a:defRPr>
    </a:lvl7pPr>
    <a:lvl8pPr marL="0" marR="0" indent="1600200" algn="l" defTabSz="825500" rtl="0" fontAlgn="auto" latinLnBrk="0" hangingPunct="0">
      <a:lnSpc>
        <a:spcPct val="100000"/>
      </a:lnSpc>
      <a:spcBef>
        <a:spcPts val="6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Yefimov Sans"/>
        <a:ea typeface="Yefimov Sans"/>
        <a:cs typeface="Yefimov Sans"/>
        <a:sym typeface="Yefimov Sans"/>
      </a:defRPr>
    </a:lvl8pPr>
    <a:lvl9pPr marL="0" marR="0" indent="1828800" algn="l" defTabSz="825500" rtl="0" fontAlgn="auto" latinLnBrk="0" hangingPunct="0">
      <a:lnSpc>
        <a:spcPct val="100000"/>
      </a:lnSpc>
      <a:spcBef>
        <a:spcPts val="6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Yefimov Sans"/>
        <a:ea typeface="Yefimov Sans"/>
        <a:cs typeface="Yefimov Sans"/>
        <a:sym typeface="Yefimov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706"/>
  </p:normalViewPr>
  <p:slideViewPr>
    <p:cSldViewPr snapToGrid="0">
      <p:cViewPr varScale="1">
        <p:scale>
          <a:sx n="63" d="100"/>
          <a:sy n="63" d="100"/>
        </p:scale>
        <p:origin x="144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1608799999999995E-2"/>
          <c:y val="3.6539599999999998E-2"/>
          <c:w val="0.91339099999999995"/>
          <c:h val="0.901479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Регион 1</c:v>
                </c:pt>
              </c:strCache>
            </c:strRef>
          </c:tx>
          <c:spPr>
            <a:solidFill>
              <a:srgbClr val="2E578C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Caffe</c:v>
                </c:pt>
                <c:pt idx="1">
                  <c:v>CNTK</c:v>
                </c:pt>
                <c:pt idx="2">
                  <c:v>TensorFlow</c:v>
                </c:pt>
                <c:pt idx="3">
                  <c:v>Torch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26</c:v>
                </c:pt>
                <c:pt idx="1">
                  <c:v>23</c:v>
                </c:pt>
                <c:pt idx="2">
                  <c:v>83</c:v>
                </c:pt>
                <c:pt idx="3">
                  <c:v>29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Регион 2</c:v>
                </c:pt>
              </c:strCache>
            </c:strRef>
          </c:tx>
          <c:spPr>
            <a:solidFill>
              <a:srgbClr val="5D9648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Caffe</c:v>
                </c:pt>
                <c:pt idx="1">
                  <c:v>CNTK</c:v>
                </c:pt>
                <c:pt idx="2">
                  <c:v>TensorFlow</c:v>
                </c:pt>
                <c:pt idx="3">
                  <c:v>Torch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11</c:v>
                </c:pt>
                <c:pt idx="1">
                  <c:v>11</c:v>
                </c:pt>
                <c:pt idx="2">
                  <c:v>16</c:v>
                </c:pt>
                <c:pt idx="3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1143660240"/>
        <c:axId val="-1143662960"/>
      </c:barChart>
      <c:catAx>
        <c:axId val="-11436602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-1143662960"/>
        <c:crosses val="autoZero"/>
        <c:auto val="1"/>
        <c:lblAlgn val="ctr"/>
        <c:lblOffset val="100"/>
        <c:noMultiLvlLbl val="1"/>
      </c:catAx>
      <c:valAx>
        <c:axId val="-114366296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Floating-point Operations Per Second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-1143660240"/>
        <c:crosses val="autoZero"/>
        <c:crossBetween val="between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9593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58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_image_on_left_circl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12269729" y="2218606"/>
            <a:ext cx="9785788" cy="28458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12288391" y="4311955"/>
            <a:ext cx="9748464" cy="6385798"/>
          </a:xfrm>
          <a:prstGeom prst="rect">
            <a:avLst/>
          </a:prstGeom>
        </p:spPr>
        <p:txBody>
          <a:bodyPr/>
          <a:lstStyle>
            <a:lvl1pPr marL="1016000" indent="-1016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sz="half" idx="13"/>
          </p:nvPr>
        </p:nvSpPr>
        <p:spPr>
          <a:xfrm>
            <a:off x="781446" y="1978354"/>
            <a:ext cx="9759293" cy="9759292"/>
          </a:xfrm>
          <a:prstGeom prst="ellipse">
            <a:avLst/>
          </a:prstGeom>
          <a:blipFill>
            <a:blip r:embed="rId5"/>
          </a:blipFill>
        </p:spPr>
        <p:txBody>
          <a:bodyPr anchor="ctr">
            <a:no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List_slid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9829492" cy="2324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6662421"/>
          </a:xfrm>
          <a:prstGeom prst="rect">
            <a:avLst/>
          </a:prstGeom>
        </p:spPr>
        <p:txBody>
          <a:bodyPr/>
          <a:lstStyle>
            <a:lvl1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12288391" y="4311955"/>
            <a:ext cx="9786682" cy="4949111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1038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_image_on_righ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5549399" cy="26868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4949111"/>
          </a:xfrm>
          <a:prstGeom prst="rect">
            <a:avLst/>
          </a:prstGeom>
        </p:spPr>
        <p:txBody>
          <a:bodyPr/>
          <a:lstStyle>
            <a:lvl1pPr marL="1016000" indent="-1016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sz="half" idx="13"/>
          </p:nvPr>
        </p:nvSpPr>
        <p:spPr>
          <a:xfrm flipH="1">
            <a:off x="14181955" y="1200471"/>
            <a:ext cx="10206829" cy="1176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21"/>
                </a:moveTo>
                <a:lnTo>
                  <a:pt x="0" y="0"/>
                </a:lnTo>
                <a:lnTo>
                  <a:pt x="0" y="21600"/>
                </a:lnTo>
                <a:lnTo>
                  <a:pt x="21600" y="10821"/>
                </a:lnTo>
                <a:close/>
              </a:path>
            </a:pathLst>
          </a:custGeom>
          <a:solidFill>
            <a:srgbClr val="DCDEE0"/>
          </a:solidFill>
        </p:spPr>
        <p:txBody>
          <a:bodyPr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4_List_slid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9829492" cy="2324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6662421"/>
          </a:xfrm>
          <a:prstGeom prst="rect">
            <a:avLst/>
          </a:prstGeom>
        </p:spPr>
        <p:txBody>
          <a:bodyPr/>
          <a:lstStyle>
            <a:lvl1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12288391" y="4311955"/>
            <a:ext cx="9786682" cy="4949111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7502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_image_on_right squar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5549399" cy="26868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4949111"/>
          </a:xfrm>
          <a:prstGeom prst="rect">
            <a:avLst/>
          </a:prstGeom>
        </p:spPr>
        <p:txBody>
          <a:bodyPr/>
          <a:lstStyle>
            <a:lvl1pPr marL="1016000" indent="-1016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sz="half" idx="13"/>
          </p:nvPr>
        </p:nvSpPr>
        <p:spPr>
          <a:xfrm>
            <a:off x="13728098" y="3287783"/>
            <a:ext cx="9785787" cy="9675174"/>
          </a:xfrm>
          <a:prstGeom prst="rect">
            <a:avLst/>
          </a:prstGeom>
          <a:blipFill>
            <a:blip r:embed="rId5"/>
          </a:blipFill>
        </p:spPr>
        <p:txBody>
          <a:bodyPr anchor="ctr">
            <a:no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5_List_slid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9829492" cy="2324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6662421"/>
          </a:xfrm>
          <a:prstGeom prst="rect">
            <a:avLst/>
          </a:prstGeom>
        </p:spPr>
        <p:txBody>
          <a:bodyPr/>
          <a:lstStyle>
            <a:lvl1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12288391" y="4311955"/>
            <a:ext cx="9786682" cy="4949111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2632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_image_on_right_circl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5549399" cy="26868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4949111"/>
          </a:xfrm>
          <a:prstGeom prst="rect">
            <a:avLst/>
          </a:prstGeom>
        </p:spPr>
        <p:txBody>
          <a:bodyPr/>
          <a:lstStyle>
            <a:lvl1pPr marL="1016000" indent="-1016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half" idx="13"/>
          </p:nvPr>
        </p:nvSpPr>
        <p:spPr>
          <a:xfrm>
            <a:off x="13710046" y="1978354"/>
            <a:ext cx="9759293" cy="9759292"/>
          </a:xfrm>
          <a:prstGeom prst="ellipse">
            <a:avLst/>
          </a:prstGeom>
          <a:blipFill>
            <a:blip r:embed="rId5"/>
          </a:blipFill>
        </p:spPr>
        <p:txBody>
          <a:bodyPr anchor="ctr">
            <a:no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6_List_slid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9829492" cy="2324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6662421"/>
          </a:xfrm>
          <a:prstGeom prst="rect">
            <a:avLst/>
          </a:prstGeom>
        </p:spPr>
        <p:txBody>
          <a:bodyPr/>
          <a:lstStyle>
            <a:lvl1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12288391" y="4311955"/>
            <a:ext cx="9786682" cy="4949111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7221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_images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9847624" cy="1970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8410669" cy="4949111"/>
          </a:xfrm>
          <a:prstGeom prst="rect">
            <a:avLst/>
          </a:prstGeom>
        </p:spPr>
        <p:txBody>
          <a:bodyPr/>
          <a:lstStyle>
            <a:lvl1pPr marL="1016000" indent="-1016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3"/>
          </p:nvPr>
        </p:nvSpPr>
        <p:spPr>
          <a:xfrm>
            <a:off x="10815113" y="4567306"/>
            <a:ext cx="5506851" cy="3937918"/>
          </a:xfrm>
          <a:prstGeom prst="rect">
            <a:avLst/>
          </a:prstGeom>
          <a:solidFill>
            <a:srgbClr val="DCDEE0"/>
          </a:solidFill>
        </p:spPr>
        <p:txBody>
          <a:bodyPr anchor="ctr">
            <a:no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4"/>
          </p:nvPr>
        </p:nvSpPr>
        <p:spPr>
          <a:xfrm>
            <a:off x="16534922" y="4567306"/>
            <a:ext cx="5506851" cy="3937918"/>
          </a:xfrm>
          <a:prstGeom prst="rect">
            <a:avLst/>
          </a:prstGeom>
          <a:solidFill>
            <a:srgbClr val="DCDEE0"/>
          </a:solidFill>
        </p:spPr>
        <p:txBody>
          <a:bodyPr anchor="ctr">
            <a:no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5"/>
          </p:nvPr>
        </p:nvSpPr>
        <p:spPr>
          <a:xfrm>
            <a:off x="10815113" y="8762468"/>
            <a:ext cx="5506852" cy="3937918"/>
          </a:xfrm>
          <a:prstGeom prst="rect">
            <a:avLst/>
          </a:prstGeom>
          <a:solidFill>
            <a:srgbClr val="DCDEE0"/>
          </a:solidFill>
        </p:spPr>
        <p:txBody>
          <a:bodyPr anchor="ctr">
            <a:no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6"/>
          </p:nvPr>
        </p:nvSpPr>
        <p:spPr>
          <a:xfrm>
            <a:off x="16534922" y="8762468"/>
            <a:ext cx="5506851" cy="3937918"/>
          </a:xfrm>
          <a:prstGeom prst="rect">
            <a:avLst/>
          </a:prstGeom>
          <a:solidFill>
            <a:srgbClr val="DCDEE0"/>
          </a:solidFill>
        </p:spPr>
        <p:txBody>
          <a:bodyPr anchor="ctr">
            <a:no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7_List_slid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9829492" cy="2324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6662421"/>
          </a:xfrm>
          <a:prstGeom prst="rect">
            <a:avLst/>
          </a:prstGeom>
        </p:spPr>
        <p:txBody>
          <a:bodyPr/>
          <a:lstStyle>
            <a:lvl1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12288391" y="4311955"/>
            <a:ext cx="9786682" cy="4949111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04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cover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body" sz="half" idx="13"/>
          </p:nvPr>
        </p:nvSpPr>
        <p:spPr>
          <a:xfrm>
            <a:off x="-19208" y="800596"/>
            <a:ext cx="10553701" cy="12166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21"/>
                </a:moveTo>
                <a:lnTo>
                  <a:pt x="0" y="0"/>
                </a:lnTo>
                <a:lnTo>
                  <a:pt x="0" y="21600"/>
                </a:lnTo>
                <a:lnTo>
                  <a:pt x="21600" y="10821"/>
                </a:lnTo>
                <a:close/>
              </a:path>
            </a:pathLst>
          </a:custGeom>
          <a:solidFill>
            <a:srgbClr val="DCDEE0"/>
          </a:solidFill>
        </p:spPr>
        <p:txBody>
          <a:bodyPr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257029" y="4013910"/>
            <a:ext cx="9797884" cy="279815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12276325" y="6085840"/>
            <a:ext cx="9759292" cy="4949111"/>
          </a:xfrm>
          <a:prstGeom prst="rect">
            <a:avLst/>
          </a:prstGeom>
        </p:spPr>
        <p:txBody>
          <a:bodyPr/>
          <a:lstStyle>
            <a:lvl1pPr marL="1016000" indent="-1016000">
              <a:buSzPct val="50000"/>
              <a:buBlip>
                <a:blip r:embed="rId3"/>
              </a:buBlip>
            </a:lvl1pPr>
            <a:lvl2pPr marL="889000" indent="0">
              <a:buSzPct val="35000"/>
              <a:buBlip>
                <a:blip r:embed="rId4"/>
              </a:buBlip>
              <a:defRPr sz="5000"/>
            </a:lvl2pPr>
            <a:lvl3pPr marL="889000" indent="0">
              <a:buSzPct val="35000"/>
              <a:buBlip>
                <a:blip r:embed="rId4"/>
              </a:buBlip>
              <a:defRPr sz="5000"/>
            </a:lvl3pPr>
            <a:lvl4pPr marL="889000" indent="0">
              <a:buSzPct val="35000"/>
              <a:buBlip>
                <a:blip r:embed="rId4"/>
              </a:buBlip>
              <a:defRPr sz="5000"/>
            </a:lvl4pPr>
            <a:lvl5pPr marL="889000" indent="0">
              <a:buSzPct val="35000"/>
              <a:buBlip>
                <a:blip r:embed="rId4"/>
              </a:buBlip>
              <a:defRPr sz="5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pasted-image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650" y="214116"/>
            <a:ext cx="4608155" cy="1603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cover копия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asted-imag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650" y="214116"/>
            <a:ext cx="4608155" cy="16037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235051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cover копия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thanks.png"/>
          <p:cNvPicPr>
            <a:picLocks noChangeAspect="1"/>
          </p:cNvPicPr>
          <p:nvPr/>
        </p:nvPicPr>
        <p:blipFill>
          <a:blip r:embed="rId3">
            <a:extLst/>
          </a:blip>
          <a:srcRect l="18206" t="486" r="27898" b="105"/>
          <a:stretch>
            <a:fillRect/>
          </a:stretch>
        </p:blipFill>
        <p:spPr>
          <a:xfrm>
            <a:off x="-19208" y="800596"/>
            <a:ext cx="10553701" cy="12166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0821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12257029" y="5791910"/>
            <a:ext cx="8318754" cy="176475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12263625" y="8092440"/>
            <a:ext cx="9810850" cy="4949111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4000">
                <a:latin typeface="+mn-lt"/>
                <a:ea typeface="+mn-ea"/>
                <a:cs typeface="+mn-cs"/>
                <a:sym typeface="Yefimov Sans Bold"/>
              </a:defRPr>
            </a:lvl1pPr>
            <a:lvl2pPr>
              <a:spcBef>
                <a:spcPts val="600"/>
              </a:spcBef>
              <a:defRPr sz="4000">
                <a:latin typeface="+mn-lt"/>
                <a:ea typeface="+mn-ea"/>
                <a:cs typeface="+mn-cs"/>
                <a:sym typeface="Yefimov Sans Bold"/>
              </a:defRPr>
            </a:lvl2pPr>
            <a:lvl3pPr>
              <a:spcBef>
                <a:spcPts val="600"/>
              </a:spcBef>
              <a:defRPr sz="4000">
                <a:latin typeface="+mn-lt"/>
                <a:ea typeface="+mn-ea"/>
                <a:cs typeface="+mn-cs"/>
                <a:sym typeface="Yefimov Sans Bold"/>
              </a:defRPr>
            </a:lvl3pPr>
            <a:lvl4pPr>
              <a:spcBef>
                <a:spcPts val="600"/>
              </a:spcBef>
              <a:defRPr sz="4000">
                <a:latin typeface="+mn-lt"/>
                <a:ea typeface="+mn-ea"/>
                <a:cs typeface="+mn-cs"/>
                <a:sym typeface="Yefimov Sans Bold"/>
              </a:defRPr>
            </a:lvl4pPr>
            <a:lvl5pPr>
              <a:spcBef>
                <a:spcPts val="600"/>
              </a:spcBef>
              <a:defRPr sz="4000">
                <a:latin typeface="+mn-lt"/>
                <a:ea typeface="+mn-ea"/>
                <a:cs typeface="+mn-cs"/>
                <a:sym typeface="Yefimov Sans Bold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asted-image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650" y="214116"/>
            <a:ext cx="4608155" cy="1603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cover circl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257029" y="4013910"/>
            <a:ext cx="9797884" cy="279815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12276325" y="6085840"/>
            <a:ext cx="9759292" cy="4949111"/>
          </a:xfrm>
          <a:prstGeom prst="rect">
            <a:avLst/>
          </a:prstGeom>
        </p:spPr>
        <p:txBody>
          <a:bodyPr/>
          <a:lstStyle>
            <a:lvl1pPr marL="1016000" indent="-1016000">
              <a:buSzPct val="50000"/>
              <a:buBlip>
                <a:blip r:embed="rId3"/>
              </a:buBlip>
            </a:lvl1pPr>
            <a:lvl2pPr marL="889000" indent="0">
              <a:buSzPct val="35000"/>
              <a:buBlip>
                <a:blip r:embed="rId4"/>
              </a:buBlip>
              <a:defRPr sz="5000"/>
            </a:lvl2pPr>
            <a:lvl3pPr marL="889000" indent="0">
              <a:buSzPct val="35000"/>
              <a:buBlip>
                <a:blip r:embed="rId4"/>
              </a:buBlip>
              <a:defRPr sz="5000"/>
            </a:lvl3pPr>
            <a:lvl4pPr marL="889000" indent="0">
              <a:buSzPct val="35000"/>
              <a:buBlip>
                <a:blip r:embed="rId4"/>
              </a:buBlip>
              <a:defRPr sz="5000"/>
            </a:lvl4pPr>
            <a:lvl5pPr marL="889000" indent="0">
              <a:buSzPct val="35000"/>
              <a:buBlip>
                <a:blip r:embed="rId4"/>
              </a:buBlip>
              <a:defRPr sz="5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half" idx="13"/>
          </p:nvPr>
        </p:nvSpPr>
        <p:spPr>
          <a:xfrm>
            <a:off x="781446" y="1978354"/>
            <a:ext cx="9759293" cy="9759292"/>
          </a:xfrm>
          <a:prstGeom prst="ellipse">
            <a:avLst/>
          </a:prstGeom>
          <a:blipFill>
            <a:blip r:embed="rId5"/>
          </a:blipFill>
        </p:spPr>
        <p:txBody>
          <a:bodyPr anchor="ctr">
            <a:no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pasted-image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650" y="214116"/>
            <a:ext cx="4608155" cy="1603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cover squar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12257029" y="4013910"/>
            <a:ext cx="9797884" cy="279815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12276325" y="6085840"/>
            <a:ext cx="9759292" cy="4949111"/>
          </a:xfrm>
          <a:prstGeom prst="rect">
            <a:avLst/>
          </a:prstGeom>
        </p:spPr>
        <p:txBody>
          <a:bodyPr/>
          <a:lstStyle>
            <a:lvl1pPr marL="1016000" indent="-1016000">
              <a:buSzPct val="50000"/>
              <a:buBlip>
                <a:blip r:embed="rId3"/>
              </a:buBlip>
            </a:lvl1pPr>
            <a:lvl2pPr marL="889000" indent="0">
              <a:buSzPct val="35000"/>
              <a:buBlip>
                <a:blip r:embed="rId4"/>
              </a:buBlip>
              <a:defRPr sz="5000"/>
            </a:lvl2pPr>
            <a:lvl3pPr marL="889000" indent="0">
              <a:buSzPct val="35000"/>
              <a:buBlip>
                <a:blip r:embed="rId4"/>
              </a:buBlip>
              <a:defRPr sz="5000"/>
            </a:lvl3pPr>
            <a:lvl4pPr marL="889000" indent="0">
              <a:buSzPct val="35000"/>
              <a:buBlip>
                <a:blip r:embed="rId4"/>
              </a:buBlip>
              <a:defRPr sz="5000"/>
            </a:lvl4pPr>
            <a:lvl5pPr marL="889000" indent="0">
              <a:buSzPct val="35000"/>
              <a:buBlip>
                <a:blip r:embed="rId4"/>
              </a:buBlip>
              <a:defRPr sz="5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3"/>
          </p:nvPr>
        </p:nvSpPr>
        <p:spPr>
          <a:xfrm>
            <a:off x="-63900" y="-4398"/>
            <a:ext cx="10623785" cy="13708817"/>
          </a:xfrm>
          <a:prstGeom prst="rect">
            <a:avLst/>
          </a:prstGeom>
          <a:blipFill>
            <a:blip r:embed="rId5"/>
          </a:blipFill>
        </p:spPr>
        <p:txBody>
          <a:bodyPr anchor="ctr">
            <a:no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pasted-image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650" y="214116"/>
            <a:ext cx="4608155" cy="1603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st_slid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9829492" cy="2324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6662421"/>
          </a:xfrm>
          <a:prstGeom prst="rect">
            <a:avLst/>
          </a:prstGeom>
        </p:spPr>
        <p:txBody>
          <a:bodyPr/>
          <a:lstStyle>
            <a:lvl1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12288391" y="4311955"/>
            <a:ext cx="9786682" cy="4949111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_image_on_lef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12269729" y="2218606"/>
            <a:ext cx="9785788" cy="28458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12288391" y="4311955"/>
            <a:ext cx="9748464" cy="6385798"/>
          </a:xfrm>
          <a:prstGeom prst="rect">
            <a:avLst/>
          </a:prstGeom>
        </p:spPr>
        <p:txBody>
          <a:bodyPr/>
          <a:lstStyle>
            <a:lvl1pPr marL="1016000" indent="-1016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sz="half" idx="13"/>
          </p:nvPr>
        </p:nvSpPr>
        <p:spPr>
          <a:xfrm>
            <a:off x="-19208" y="800596"/>
            <a:ext cx="10553701" cy="12166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21"/>
                </a:moveTo>
                <a:lnTo>
                  <a:pt x="0" y="0"/>
                </a:lnTo>
                <a:lnTo>
                  <a:pt x="0" y="21600"/>
                </a:lnTo>
                <a:lnTo>
                  <a:pt x="21600" y="10821"/>
                </a:lnTo>
                <a:close/>
              </a:path>
            </a:pathLst>
          </a:custGeom>
          <a:solidFill>
            <a:srgbClr val="DCDEE0"/>
          </a:solidFill>
        </p:spPr>
        <p:txBody>
          <a:bodyPr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List_slid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9829492" cy="2324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6662421"/>
          </a:xfrm>
          <a:prstGeom prst="rect">
            <a:avLst/>
          </a:prstGeom>
        </p:spPr>
        <p:txBody>
          <a:bodyPr/>
          <a:lstStyle>
            <a:lvl1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12288391" y="4311955"/>
            <a:ext cx="9786682" cy="4949111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529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_image_on_left squar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12269729" y="2218606"/>
            <a:ext cx="9785788" cy="28458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sz="quarter" idx="1"/>
          </p:nvPr>
        </p:nvSpPr>
        <p:spPr>
          <a:xfrm>
            <a:off x="12288391" y="4311955"/>
            <a:ext cx="9748464" cy="6385798"/>
          </a:xfrm>
          <a:prstGeom prst="rect">
            <a:avLst/>
          </a:prstGeom>
        </p:spPr>
        <p:txBody>
          <a:bodyPr/>
          <a:lstStyle>
            <a:lvl1pPr marL="1016000" indent="-1016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3"/>
          </p:nvPr>
        </p:nvSpPr>
        <p:spPr>
          <a:xfrm>
            <a:off x="774097" y="753042"/>
            <a:ext cx="9785788" cy="12209915"/>
          </a:xfrm>
          <a:prstGeom prst="rect">
            <a:avLst/>
          </a:prstGeom>
          <a:blipFill>
            <a:blip r:embed="rId5"/>
          </a:blipFill>
        </p:spPr>
        <p:txBody>
          <a:bodyPr anchor="ctr">
            <a:no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List_slid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9829492" cy="2324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6662421"/>
          </a:xfrm>
          <a:prstGeom prst="rect">
            <a:avLst/>
          </a:prstGeom>
        </p:spPr>
        <p:txBody>
          <a:bodyPr/>
          <a:lstStyle>
            <a:lvl1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  <a:lvl2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2pPr>
            <a:lvl3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3pPr>
            <a:lvl4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4pPr>
            <a:lvl5pPr marL="889000" indent="0">
              <a:buSzPct val="35000"/>
              <a:buBlip>
                <a:blip r:embed="rId4"/>
              </a:buBlip>
              <a:defRPr sz="50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12288391" y="4311955"/>
            <a:ext cx="9786682" cy="4949111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42" y="731435"/>
            <a:ext cx="3598608" cy="7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1372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72745" y="5071169"/>
            <a:ext cx="9782826" cy="547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заголовка</a:t>
            </a:r>
          </a:p>
        </p:txBody>
      </p:sp>
      <p:pic>
        <p:nvPicPr>
          <p:cNvPr id="3" name="for_cover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0507709" y="2374879"/>
            <a:ext cx="14945997" cy="984252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asted-image.pdf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650" y="214116"/>
            <a:ext cx="4608155" cy="1603767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55" r:id="rId8"/>
    <p:sldLayoutId id="2147483663" r:id="rId9"/>
    <p:sldLayoutId id="2147483656" r:id="rId10"/>
    <p:sldLayoutId id="2147483664" r:id="rId11"/>
    <p:sldLayoutId id="2147483657" r:id="rId12"/>
    <p:sldLayoutId id="2147483665" r:id="rId13"/>
    <p:sldLayoutId id="2147483658" r:id="rId14"/>
    <p:sldLayoutId id="2147483666" r:id="rId15"/>
    <p:sldLayoutId id="2147483659" r:id="rId16"/>
    <p:sldLayoutId id="2147483667" r:id="rId17"/>
    <p:sldLayoutId id="2147483660" r:id="rId18"/>
    <p:sldLayoutId id="2147483668" r:id="rId19"/>
    <p:sldLayoutId id="2147483669" r:id="rId20"/>
    <p:sldLayoutId id="2147483661" r:id="rId21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Yefimov Sans Bold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Yefimov Sans Bold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Yefimov Sans Bold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Yefimov Sans Bold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Yefimov Sans Bold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Yefimov Sans Bold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Yefimov Sans Bold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Yefimov Sans Bold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Yefimov Sans Bold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Yefimov Sans"/>
          <a:ea typeface="Yefimov Sans"/>
          <a:cs typeface="Yefimov Sans"/>
          <a:sym typeface="Yefimov Sans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Yefimov Sans"/>
          <a:ea typeface="Yefimov Sans"/>
          <a:cs typeface="Yefimov Sans"/>
          <a:sym typeface="Yefimov Sans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Yefimov Sans"/>
          <a:ea typeface="Yefimov Sans"/>
          <a:cs typeface="Yefimov Sans"/>
          <a:sym typeface="Yefimov Sans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Yefimov Sans"/>
          <a:ea typeface="Yefimov Sans"/>
          <a:cs typeface="Yefimov Sans"/>
          <a:sym typeface="Yefimov Sans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Yefimov Sans"/>
          <a:ea typeface="Yefimov Sans"/>
          <a:cs typeface="Yefimov Sans"/>
          <a:sym typeface="Yefimov Sans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Yefimov Sans"/>
          <a:ea typeface="Yefimov Sans"/>
          <a:cs typeface="Yefimov Sans"/>
          <a:sym typeface="Yefimov Sans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Yefimov Sans"/>
          <a:ea typeface="Yefimov Sans"/>
          <a:cs typeface="Yefimov Sans"/>
          <a:sym typeface="Yefimov Sans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Yefimov Sans"/>
          <a:ea typeface="Yefimov Sans"/>
          <a:cs typeface="Yefimov Sans"/>
          <a:sym typeface="Yefimov Sans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Yefimov Sans"/>
          <a:ea typeface="Yefimov Sans"/>
          <a:cs typeface="Yefimov Sans"/>
          <a:sym typeface="Yefimov Sans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ctrTitle"/>
          </p:nvPr>
        </p:nvSpPr>
        <p:spPr>
          <a:xfrm>
            <a:off x="963245" y="3463711"/>
            <a:ext cx="10375315" cy="458300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11500">
                <a:solidFill>
                  <a:schemeClr val="accent5"/>
                </a:solidFill>
              </a:defRPr>
            </a:pPr>
            <a:r>
              <a:rPr lang="ru-RU" sz="10000" dirty="0" smtClean="0"/>
              <a:t>Вычисления на </a:t>
            </a:r>
            <a:br>
              <a:rPr lang="ru-RU" sz="10000" dirty="0" smtClean="0"/>
            </a:br>
            <a:r>
              <a:rPr lang="et-EE" sz="10000" dirty="0" smtClean="0"/>
              <a:t>GPU </a:t>
            </a:r>
            <a:r>
              <a:rPr lang="ru-RU" sz="10000" dirty="0" smtClean="0"/>
              <a:t>серверах</a:t>
            </a:r>
            <a:endParaRPr sz="10000" dirty="0"/>
          </a:p>
          <a:p>
            <a:r>
              <a:rPr lang="ru-RU" sz="7000" dirty="0" smtClean="0"/>
              <a:t>Мифы и реальность</a:t>
            </a:r>
            <a:endParaRPr sz="7000" dirty="0"/>
          </a:p>
        </p:txBody>
      </p:sp>
      <p:sp>
        <p:nvSpPr>
          <p:cNvPr id="160" name="Shape 160"/>
          <p:cNvSpPr/>
          <p:nvPr/>
        </p:nvSpPr>
        <p:spPr>
          <a:xfrm>
            <a:off x="963245" y="8455906"/>
            <a:ext cx="6562408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t-EE" sz="4000" dirty="0" smtClean="0"/>
              <a:t>Stasys Brilis, Igor Shats</a:t>
            </a:r>
            <a:endParaRPr sz="4000" dirty="0"/>
          </a:p>
          <a:p>
            <a:pPr>
              <a:defRPr sz="4000">
                <a:solidFill>
                  <a:srgbClr val="A6AAA9"/>
                </a:solidFill>
              </a:defRPr>
            </a:pPr>
            <a:r>
              <a:rPr sz="3000" dirty="0" smtClean="0"/>
              <a:t>Servers.com </a:t>
            </a:r>
            <a:endParaRPr sz="3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03571" y="2218606"/>
            <a:ext cx="19829492" cy="2324463"/>
          </a:xfrm>
        </p:spPr>
        <p:txBody>
          <a:bodyPr>
            <a:normAutofit/>
          </a:bodyPr>
          <a:lstStyle/>
          <a:p>
            <a:r>
              <a:rPr lang="ru-RU" dirty="0" smtClean="0"/>
              <a:t>Используйте силу GPU по назначению</a:t>
            </a:r>
            <a:endParaRPr lang="en-US" dirty="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6662421"/>
          </a:xfrm>
        </p:spPr>
        <p:txBody>
          <a:bodyPr>
            <a:normAutofit/>
          </a:bodyPr>
          <a:lstStyle/>
          <a:p>
            <a:r>
              <a:rPr lang="ru-RU" sz="5900" dirty="0" smtClean="0"/>
              <a:t>Огромное количество параллельных вычислений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sz="5900" dirty="0" smtClean="0"/>
              <a:t>Нейронные сети </a:t>
            </a:r>
          </a:p>
          <a:p>
            <a:endParaRPr lang="ru-RU" sz="5900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"/>
          </p:nvPr>
        </p:nvSpPr>
        <p:spPr>
          <a:xfrm>
            <a:off x="12668499" y="4386346"/>
            <a:ext cx="9364564" cy="3267707"/>
          </a:xfrm>
        </p:spPr>
        <p:txBody>
          <a:bodyPr>
            <a:noAutofit/>
          </a:bodyPr>
          <a:lstStyle/>
          <a:p>
            <a:r>
              <a:rPr lang="ru-RU" sz="5000" dirty="0" smtClean="0"/>
              <a:t>Распознавание лиц</a:t>
            </a:r>
          </a:p>
          <a:p>
            <a:endParaRPr lang="ru-RU" sz="5000" dirty="0"/>
          </a:p>
          <a:p>
            <a:r>
              <a:rPr lang="ru-RU" sz="5000" dirty="0" smtClean="0"/>
              <a:t>Архитектура и 3</a:t>
            </a:r>
            <a:r>
              <a:rPr lang="et-EE" sz="5000" dirty="0" smtClean="0"/>
              <a:t>D-</a:t>
            </a:r>
            <a:r>
              <a:rPr lang="ru-RU" sz="5000" dirty="0" smtClean="0"/>
              <a:t>моделирование</a:t>
            </a:r>
            <a:endParaRPr lang="en-US" sz="5000" dirty="0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"/>
          </p:nvPr>
        </p:nvSpPr>
        <p:spPr>
          <a:xfrm>
            <a:off x="12668499" y="7993660"/>
            <a:ext cx="10225800" cy="3102636"/>
          </a:xfrm>
        </p:spPr>
        <p:txBody>
          <a:bodyPr>
            <a:normAutofit/>
          </a:bodyPr>
          <a:lstStyle/>
          <a:p>
            <a:r>
              <a:rPr lang="ru-RU" sz="5400" dirty="0"/>
              <a:t>Компьютерное зрение</a:t>
            </a:r>
            <a:endParaRPr lang="en-US" sz="5400" dirty="0"/>
          </a:p>
          <a:p>
            <a:pPr marL="0" indent="0">
              <a:buNone/>
            </a:pP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5189010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Prisma</a:t>
            </a:r>
            <a:r>
              <a:rPr dirty="0"/>
              <a:t> </a:t>
            </a:r>
            <a:r>
              <a:rPr dirty="0" smtClean="0"/>
              <a:t>AI</a:t>
            </a:r>
            <a:r>
              <a:rPr lang="et-EE" dirty="0" smtClean="0"/>
              <a:t> App</a:t>
            </a:r>
            <a:endParaRPr dirty="0"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2203571" y="4262570"/>
            <a:ext cx="12398156" cy="852940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767715">
              <a:buSzTx/>
              <a:buNone/>
              <a:defRPr sz="5580"/>
            </a:pPr>
            <a:r>
              <a:rPr dirty="0" err="1"/>
              <a:t>Prisma</a:t>
            </a:r>
            <a:r>
              <a:rPr dirty="0"/>
              <a:t> App </a:t>
            </a:r>
            <a:r>
              <a:rPr lang="ru-RU" dirty="0" smtClean="0"/>
              <a:t>использует искусственную нейронную сеть для обработки фотографий и превращения их в изображения искусства под стиль известных художников.</a:t>
            </a:r>
            <a:endParaRPr dirty="0"/>
          </a:p>
          <a:p>
            <a:pPr marL="0" indent="0" defTabSz="767715">
              <a:buSzTx/>
              <a:buNone/>
              <a:defRPr sz="5580"/>
            </a:pPr>
            <a:endParaRPr dirty="0"/>
          </a:p>
          <a:p>
            <a:pPr marL="0" indent="0" defTabSz="767715">
              <a:buSzTx/>
              <a:buNone/>
              <a:defRPr sz="5580"/>
            </a:pPr>
            <a:r>
              <a:rPr dirty="0"/>
              <a:t>Servers.com </a:t>
            </a:r>
            <a:r>
              <a:rPr lang="ru-RU" dirty="0" smtClean="0"/>
              <a:t>являются партнерами проекта </a:t>
            </a:r>
            <a:r>
              <a:rPr lang="et-EE" dirty="0" smtClean="0"/>
              <a:t>Prisma AI App c </a:t>
            </a:r>
            <a:r>
              <a:rPr lang="ru-RU" dirty="0" smtClean="0"/>
              <a:t>первого дня его создания. </a:t>
            </a:r>
            <a:endParaRPr dirty="0"/>
          </a:p>
        </p:txBody>
      </p:sp>
      <p:pic>
        <p:nvPicPr>
          <p:cNvPr id="164" name="123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5609113" y="1969897"/>
            <a:ext cx="7886661" cy="10541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2203571" y="1819891"/>
            <a:ext cx="19829492" cy="23244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err="1"/>
              <a:t>Prisma</a:t>
            </a:r>
            <a:r>
              <a:rPr dirty="0"/>
              <a:t> Cloud – </a:t>
            </a:r>
            <a:r>
              <a:rPr lang="ru-RU" dirty="0" smtClean="0"/>
              <a:t>железное облако из серверов с </a:t>
            </a:r>
            <a:r>
              <a:rPr lang="et-EE" dirty="0" smtClean="0"/>
              <a:t>GPU </a:t>
            </a:r>
            <a:r>
              <a:rPr lang="ru-RU" dirty="0" smtClean="0"/>
              <a:t>процессорами</a:t>
            </a:r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xfrm>
            <a:off x="2191487" y="7867956"/>
            <a:ext cx="8960217" cy="483425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r>
              <a:rPr lang="ru-RU" dirty="0" smtClean="0"/>
              <a:t>До </a:t>
            </a:r>
            <a:r>
              <a:rPr dirty="0" smtClean="0"/>
              <a:t>8 GPU</a:t>
            </a:r>
            <a:r>
              <a:rPr lang="ru-RU" dirty="0" smtClean="0"/>
              <a:t> </a:t>
            </a:r>
            <a:r>
              <a:rPr lang="et-EE" dirty="0" smtClean="0"/>
              <a:t>NVIDIA GTX1080</a:t>
            </a:r>
            <a:r>
              <a:rPr dirty="0" smtClean="0"/>
              <a:t> </a:t>
            </a:r>
            <a:r>
              <a:rPr lang="ru-RU" dirty="0" smtClean="0"/>
              <a:t>на один сервер</a:t>
            </a:r>
            <a:endParaRPr dirty="0"/>
          </a:p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endParaRPr dirty="0"/>
          </a:p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r>
              <a:rPr lang="ru-RU" dirty="0" smtClean="0"/>
              <a:t>В пике до </a:t>
            </a:r>
            <a:r>
              <a:rPr dirty="0" smtClean="0"/>
              <a:t>72 </a:t>
            </a:r>
            <a:r>
              <a:rPr dirty="0"/>
              <a:t>TFLOPS </a:t>
            </a:r>
            <a:r>
              <a:rPr lang="ru-RU" dirty="0" smtClean="0"/>
              <a:t>на сервер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endParaRPr lang="ru-RU" dirty="0"/>
          </a:p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r>
              <a:rPr lang="ru-RU" dirty="0" smtClean="0"/>
              <a:t>20480 </a:t>
            </a:r>
            <a:r>
              <a:rPr lang="et-EE" dirty="0" smtClean="0"/>
              <a:t>CUDA</a:t>
            </a:r>
            <a:r>
              <a:rPr lang="en-US" dirty="0" smtClean="0"/>
              <a:t> </a:t>
            </a:r>
            <a:r>
              <a:rPr lang="ru-RU" dirty="0" smtClean="0"/>
              <a:t>ядер на сервер</a:t>
            </a:r>
            <a:endParaRPr dirty="0"/>
          </a:p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endParaRPr dirty="0"/>
          </a:p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r>
              <a:rPr dirty="0"/>
              <a:t>$33 </a:t>
            </a:r>
            <a:r>
              <a:rPr lang="ru-RU" dirty="0" smtClean="0"/>
              <a:t>за</a:t>
            </a:r>
            <a:r>
              <a:rPr dirty="0" smtClean="0"/>
              <a:t> </a:t>
            </a:r>
            <a:r>
              <a:rPr dirty="0"/>
              <a:t>1 TFLOPS </a:t>
            </a:r>
            <a:r>
              <a:rPr lang="ru-RU" dirty="0" smtClean="0"/>
              <a:t>в месяц</a:t>
            </a:r>
            <a:endParaRPr dirty="0"/>
          </a:p>
        </p:txBody>
      </p:sp>
      <p:sp>
        <p:nvSpPr>
          <p:cNvPr id="202" name="Shape 202"/>
          <p:cNvSpPr/>
          <p:nvPr/>
        </p:nvSpPr>
        <p:spPr>
          <a:xfrm>
            <a:off x="2191487" y="4634415"/>
            <a:ext cx="19058374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Основываясь на опыте проекта </a:t>
            </a:r>
            <a:r>
              <a:rPr lang="et-EE" dirty="0" smtClean="0"/>
              <a:t>Prisma App </a:t>
            </a:r>
            <a:r>
              <a:rPr lang="ru-RU" dirty="0" smtClean="0"/>
              <a:t>мы создали инфраструктуру, доступную для всех - </a:t>
            </a:r>
            <a:r>
              <a:rPr dirty="0" err="1" smtClean="0"/>
              <a:t>Prisma</a:t>
            </a:r>
            <a:r>
              <a:rPr dirty="0" smtClean="0"/>
              <a:t> Cloud</a:t>
            </a:r>
            <a:r>
              <a:rPr lang="ru-RU" dirty="0" smtClean="0"/>
              <a:t>, облако для нейронных сетей и программ с искусственным интеллектом. </a:t>
            </a:r>
            <a:endParaRPr dirty="0"/>
          </a:p>
        </p:txBody>
      </p:sp>
      <p:pic>
        <p:nvPicPr>
          <p:cNvPr id="203" name="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25658" y="7867956"/>
            <a:ext cx="10960101" cy="455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Consumer GPU vs Enterprise GPU</a:t>
            </a:r>
          </a:p>
        </p:txBody>
      </p:sp>
      <p:graphicFrame>
        <p:nvGraphicFramePr>
          <p:cNvPr id="182" name="Chart 182"/>
          <p:cNvGraphicFramePr/>
          <p:nvPr/>
        </p:nvGraphicFramePr>
        <p:xfrm>
          <a:off x="2168937" y="4267342"/>
          <a:ext cx="14149014" cy="83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3" name="Shape 183"/>
          <p:cNvSpPr/>
          <p:nvPr/>
        </p:nvSpPr>
        <p:spPr>
          <a:xfrm>
            <a:off x="3539566" y="9461107"/>
            <a:ext cx="25665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200">
                <a:latin typeface="+mn-lt"/>
                <a:ea typeface="+mn-ea"/>
                <a:cs typeface="+mn-cs"/>
                <a:sym typeface="Yefimov Sans Bold"/>
              </a:defRPr>
            </a:lvl1pPr>
          </a:lstStyle>
          <a:p>
            <a:r>
              <a:t>GTX 1080</a:t>
            </a:r>
          </a:p>
        </p:txBody>
      </p:sp>
      <p:sp>
        <p:nvSpPr>
          <p:cNvPr id="184" name="Shape 184"/>
          <p:cNvSpPr/>
          <p:nvPr/>
        </p:nvSpPr>
        <p:spPr>
          <a:xfrm>
            <a:off x="6809447" y="9696015"/>
            <a:ext cx="25665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200">
                <a:latin typeface="+mn-lt"/>
                <a:ea typeface="+mn-ea"/>
                <a:cs typeface="+mn-cs"/>
                <a:sym typeface="Yefimov Sans Bold"/>
              </a:defRPr>
            </a:lvl1pPr>
          </a:lstStyle>
          <a:p>
            <a:r>
              <a:t>GTX 1080</a:t>
            </a:r>
          </a:p>
        </p:txBody>
      </p:sp>
      <p:sp>
        <p:nvSpPr>
          <p:cNvPr id="185" name="Shape 185"/>
          <p:cNvSpPr/>
          <p:nvPr/>
        </p:nvSpPr>
        <p:spPr>
          <a:xfrm>
            <a:off x="10091522" y="4568620"/>
            <a:ext cx="25665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200">
                <a:latin typeface="+mn-lt"/>
                <a:ea typeface="+mn-ea"/>
                <a:cs typeface="+mn-cs"/>
                <a:sym typeface="Yefimov Sans Bold"/>
              </a:defRPr>
            </a:lvl1pPr>
          </a:lstStyle>
          <a:p>
            <a:r>
              <a:t>GTX 1080</a:t>
            </a:r>
          </a:p>
        </p:txBody>
      </p:sp>
      <p:sp>
        <p:nvSpPr>
          <p:cNvPr id="186" name="Shape 186"/>
          <p:cNvSpPr/>
          <p:nvPr/>
        </p:nvSpPr>
        <p:spPr>
          <a:xfrm>
            <a:off x="13291922" y="9170993"/>
            <a:ext cx="25665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200">
                <a:latin typeface="+mn-lt"/>
                <a:ea typeface="+mn-ea"/>
                <a:cs typeface="+mn-cs"/>
                <a:sym typeface="Yefimov Sans Bold"/>
              </a:defRPr>
            </a:lvl1pPr>
          </a:lstStyle>
          <a:p>
            <a:r>
              <a:t>GTX 1080</a:t>
            </a:r>
          </a:p>
        </p:txBody>
      </p:sp>
      <p:sp>
        <p:nvSpPr>
          <p:cNvPr id="187" name="Shape 187"/>
          <p:cNvSpPr/>
          <p:nvPr/>
        </p:nvSpPr>
        <p:spPr>
          <a:xfrm>
            <a:off x="5069547" y="10689770"/>
            <a:ext cx="25665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200">
                <a:latin typeface="+mn-lt"/>
                <a:ea typeface="+mn-ea"/>
                <a:cs typeface="+mn-cs"/>
                <a:sym typeface="Yefimov Sans Bold"/>
              </a:defRPr>
            </a:lvl1pPr>
          </a:lstStyle>
          <a:p>
            <a:r>
              <a:t>Tesla K80</a:t>
            </a:r>
          </a:p>
        </p:txBody>
      </p:sp>
      <p:sp>
        <p:nvSpPr>
          <p:cNvPr id="188" name="Shape 188"/>
          <p:cNvSpPr/>
          <p:nvPr/>
        </p:nvSpPr>
        <p:spPr>
          <a:xfrm>
            <a:off x="8272142" y="10689770"/>
            <a:ext cx="25665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200">
                <a:latin typeface="+mn-lt"/>
                <a:ea typeface="+mn-ea"/>
                <a:cs typeface="+mn-cs"/>
                <a:sym typeface="Yefimov Sans Bold"/>
              </a:defRPr>
            </a:lvl1pPr>
          </a:lstStyle>
          <a:p>
            <a:r>
              <a:t>Tesla K80</a:t>
            </a:r>
          </a:p>
        </p:txBody>
      </p:sp>
      <p:sp>
        <p:nvSpPr>
          <p:cNvPr id="189" name="Shape 189"/>
          <p:cNvSpPr/>
          <p:nvPr/>
        </p:nvSpPr>
        <p:spPr>
          <a:xfrm>
            <a:off x="11474737" y="10418864"/>
            <a:ext cx="25665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200">
                <a:latin typeface="+mn-lt"/>
                <a:ea typeface="+mn-ea"/>
                <a:cs typeface="+mn-cs"/>
                <a:sym typeface="Yefimov Sans Bold"/>
              </a:defRPr>
            </a:lvl1pPr>
          </a:lstStyle>
          <a:p>
            <a:r>
              <a:t>Tesla K80</a:t>
            </a:r>
          </a:p>
        </p:txBody>
      </p:sp>
      <p:sp>
        <p:nvSpPr>
          <p:cNvPr id="190" name="Shape 190"/>
          <p:cNvSpPr/>
          <p:nvPr/>
        </p:nvSpPr>
        <p:spPr>
          <a:xfrm>
            <a:off x="14772831" y="10418864"/>
            <a:ext cx="25665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200">
                <a:latin typeface="+mn-lt"/>
                <a:ea typeface="+mn-ea"/>
                <a:cs typeface="+mn-cs"/>
                <a:sym typeface="Yefimov Sans Bold"/>
              </a:defRPr>
            </a:lvl1pPr>
          </a:lstStyle>
          <a:p>
            <a:r>
              <a:t>Tesla K80</a:t>
            </a:r>
          </a:p>
        </p:txBody>
      </p:sp>
      <p:sp>
        <p:nvSpPr>
          <p:cNvPr id="191" name="Shape 191"/>
          <p:cNvSpPr/>
          <p:nvPr/>
        </p:nvSpPr>
        <p:spPr>
          <a:xfrm>
            <a:off x="19698467" y="6200024"/>
            <a:ext cx="182194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000">
                <a:solidFill>
                  <a:srgbClr val="2F588C"/>
                </a:solidFill>
                <a:latin typeface="+mn-lt"/>
                <a:ea typeface="+mn-ea"/>
                <a:cs typeface="+mn-cs"/>
                <a:sym typeface="Yefimov Sans Bold"/>
              </a:defRPr>
            </a:lvl1pPr>
          </a:lstStyle>
          <a:p>
            <a:r>
              <a:t>GTX 1080</a:t>
            </a:r>
          </a:p>
        </p:txBody>
      </p:sp>
      <p:sp>
        <p:nvSpPr>
          <p:cNvPr id="192" name="Shape 192"/>
          <p:cNvSpPr/>
          <p:nvPr/>
        </p:nvSpPr>
        <p:spPr>
          <a:xfrm>
            <a:off x="19649754" y="7756321"/>
            <a:ext cx="209672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000">
                <a:solidFill>
                  <a:srgbClr val="5D9649"/>
                </a:solidFill>
                <a:latin typeface="+mn-lt"/>
                <a:ea typeface="+mn-ea"/>
                <a:cs typeface="+mn-cs"/>
                <a:sym typeface="Yefimov Sans Bold"/>
              </a:defRPr>
            </a:lvl1pPr>
          </a:lstStyle>
          <a:p>
            <a:r>
              <a:rPr dirty="0"/>
              <a:t>Tesla K80</a:t>
            </a:r>
          </a:p>
        </p:txBody>
      </p:sp>
      <p:pic>
        <p:nvPicPr>
          <p:cNvPr id="193" name="GeForce_GTX_1080_3qtr_Front_Lef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74073" y="5960821"/>
            <a:ext cx="1458138" cy="107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tesla-3-quat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40779" y="7666754"/>
            <a:ext cx="1324726" cy="965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1202268" y="1101008"/>
            <a:ext cx="12799362" cy="208196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6600" dirty="0" smtClean="0"/>
              <a:t>Как масштабировалась </a:t>
            </a:r>
            <a:br>
              <a:rPr lang="ru-RU" sz="6600" dirty="0" smtClean="0"/>
            </a:br>
            <a:r>
              <a:rPr lang="ru-RU" sz="6600" dirty="0" smtClean="0"/>
              <a:t>инфраструктура </a:t>
            </a:r>
            <a:r>
              <a:rPr sz="6600" dirty="0" err="1" smtClean="0"/>
              <a:t>Prisma</a:t>
            </a:r>
            <a:r>
              <a:rPr lang="ru-RU" sz="6600" dirty="0" smtClean="0"/>
              <a:t> </a:t>
            </a:r>
            <a:r>
              <a:rPr lang="et-EE" sz="6600" dirty="0" smtClean="0"/>
              <a:t>AI</a:t>
            </a:r>
            <a:endParaRPr sz="6600" dirty="0"/>
          </a:p>
        </p:txBody>
      </p:sp>
      <p:sp>
        <p:nvSpPr>
          <p:cNvPr id="197" name="Shape 197"/>
          <p:cNvSpPr/>
          <p:nvPr/>
        </p:nvSpPr>
        <p:spPr>
          <a:xfrm>
            <a:off x="1202268" y="3892433"/>
            <a:ext cx="12327465" cy="8166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r>
              <a:rPr lang="ru-RU" sz="4000" dirty="0" err="1" smtClean="0"/>
              <a:t>Нетарифицируемая</a:t>
            </a:r>
            <a:r>
              <a:rPr lang="ru-RU" sz="4000" dirty="0" smtClean="0"/>
              <a:t> глобальная приватная сеть</a:t>
            </a:r>
            <a:br>
              <a:rPr lang="ru-RU" sz="4000" dirty="0" smtClean="0"/>
            </a:br>
            <a:endParaRPr lang="ru-RU" sz="4000" dirty="0" smtClean="0"/>
          </a:p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r>
              <a:rPr lang="ru-RU" sz="4000" dirty="0" smtClean="0"/>
              <a:t>Стандартизация конфигураций серверов</a:t>
            </a:r>
            <a:br>
              <a:rPr lang="ru-RU" sz="4000" dirty="0" smtClean="0"/>
            </a:br>
            <a:endParaRPr lang="ru-RU" sz="4000" dirty="0" smtClean="0"/>
          </a:p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r>
              <a:rPr lang="ru-RU" sz="4000" dirty="0" smtClean="0"/>
              <a:t>Выделение </a:t>
            </a:r>
            <a:r>
              <a:rPr lang="et-EE" sz="4000" dirty="0" smtClean="0"/>
              <a:t>Bare Metal </a:t>
            </a:r>
            <a:r>
              <a:rPr lang="ru-RU" sz="4000" dirty="0" smtClean="0"/>
              <a:t>сервера с той же легкостью, как и виртуальный сервер</a:t>
            </a:r>
            <a:br>
              <a:rPr lang="ru-RU" sz="4000" dirty="0" smtClean="0"/>
            </a:br>
            <a:endParaRPr lang="ru-RU" sz="4000" dirty="0" smtClean="0"/>
          </a:p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r>
              <a:rPr lang="ru-RU" sz="4000" dirty="0" smtClean="0"/>
              <a:t>Прирост вычислительной мощности до 20 </a:t>
            </a:r>
            <a:r>
              <a:rPr lang="et-EE" sz="4000" dirty="0" smtClean="0"/>
              <a:t>GPU</a:t>
            </a:r>
            <a:r>
              <a:rPr lang="ru-RU" sz="4000" dirty="0" smtClean="0"/>
              <a:t> серверов в день</a:t>
            </a:r>
            <a:br>
              <a:rPr lang="ru-RU" sz="4000" dirty="0" smtClean="0"/>
            </a:br>
            <a:endParaRPr lang="ru-RU" sz="4000" dirty="0" smtClean="0"/>
          </a:p>
          <a:p>
            <a:pPr>
              <a:lnSpc>
                <a:spcPct val="90000"/>
              </a:lnSpc>
              <a:buBlip>
                <a:blip r:embed="rId2"/>
              </a:buBlip>
              <a:defRPr sz="5000"/>
            </a:pPr>
            <a:r>
              <a:rPr lang="ru-RU" sz="4000" dirty="0" smtClean="0"/>
              <a:t>Общая вычислительная мощность </a:t>
            </a:r>
            <a:r>
              <a:rPr lang="ru-RU" sz="4000" dirty="0" err="1" smtClean="0"/>
              <a:t>инфроструктуры</a:t>
            </a:r>
            <a:r>
              <a:rPr lang="ru-RU" sz="4000" dirty="0" smtClean="0"/>
              <a:t> равняется вычислительной мощности </a:t>
            </a:r>
            <a:r>
              <a:rPr lang="ru-RU" sz="4000" dirty="0" smtClean="0">
                <a:solidFill>
                  <a:srgbClr val="C00000"/>
                </a:solidFill>
              </a:rPr>
              <a:t>пятого по величине супер-компьютера в мире!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98" name="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20424" y="2690415"/>
            <a:ext cx="9639301" cy="9588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/>
              <a:t>Факты роста </a:t>
            </a:r>
            <a:r>
              <a:rPr lang="et-EE" dirty="0" smtClean="0"/>
              <a:t>Prisma AI</a:t>
            </a:r>
            <a:endParaRPr dirty="0"/>
          </a:p>
        </p:txBody>
      </p:sp>
      <p:pic>
        <p:nvPicPr>
          <p:cNvPr id="167" name="3.png"/>
          <p:cNvPicPr>
            <a:picLocks noChangeAspect="1"/>
          </p:cNvPicPr>
          <p:nvPr/>
        </p:nvPicPr>
        <p:blipFill>
          <a:blip r:embed="rId2">
            <a:extLst/>
          </a:blip>
          <a:srcRect l="8864" t="31437" r="9469" b="8271"/>
          <a:stretch>
            <a:fillRect/>
          </a:stretch>
        </p:blipFill>
        <p:spPr>
          <a:xfrm>
            <a:off x="2161561" y="4311955"/>
            <a:ext cx="19913512" cy="8269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46050" y="4855038"/>
            <a:ext cx="9182100" cy="57585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Гибридная инфраструктура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9786682" cy="7023916"/>
          </a:xfrm>
        </p:spPr>
        <p:txBody>
          <a:bodyPr>
            <a:normAutofit/>
          </a:bodyPr>
          <a:lstStyle/>
          <a:p>
            <a:r>
              <a:rPr lang="ru-RU" sz="4800" dirty="0"/>
              <a:t>Наши облачные и выделенные серверы находятся в одной физической сети 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 smtClean="0"/>
          </a:p>
          <a:p>
            <a:r>
              <a:rPr lang="ru-RU" sz="4800" dirty="0"/>
              <a:t>Поэтому вы можете создавать гибридную инфраструктуру любой сложности, не обращаясь в службу поддержки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hape 324"/>
          <p:cNvSpPr/>
          <p:nvPr/>
        </p:nvSpPr>
        <p:spPr>
          <a:xfrm>
            <a:off x="12681146" y="10733490"/>
            <a:ext cx="4156587" cy="116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200"/>
            </a:pPr>
            <a:r>
              <a:rPr lang="ru-RU" dirty="0" smtClean="0"/>
              <a:t>Распределенное </a:t>
            </a:r>
          </a:p>
          <a:p>
            <a:pPr algn="ctr">
              <a:defRPr sz="3200"/>
            </a:pPr>
            <a:r>
              <a:rPr lang="ru-RU" dirty="0" smtClean="0"/>
              <a:t>облачное хранилище</a:t>
            </a:r>
            <a:endParaRPr dirty="0"/>
          </a:p>
        </p:txBody>
      </p:sp>
      <p:sp>
        <p:nvSpPr>
          <p:cNvPr id="6" name="Shape 325"/>
          <p:cNvSpPr/>
          <p:nvPr/>
        </p:nvSpPr>
        <p:spPr>
          <a:xfrm>
            <a:off x="16523414" y="8958867"/>
            <a:ext cx="2013372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/>
            </a:lvl1pPr>
          </a:lstStyle>
          <a:p>
            <a:pPr algn="l">
              <a:lnSpc>
                <a:spcPts val="2200"/>
              </a:lnSpc>
            </a:pPr>
            <a:r>
              <a:rPr lang="ru-RU" sz="2500" dirty="0" smtClean="0"/>
              <a:t>Выделенный</a:t>
            </a:r>
            <a:endParaRPr lang="ru-RU" sz="2500" dirty="0"/>
          </a:p>
          <a:p>
            <a:pPr algn="l">
              <a:lnSpc>
                <a:spcPts val="2200"/>
              </a:lnSpc>
            </a:pPr>
            <a:r>
              <a:rPr lang="ru-RU" sz="2500" dirty="0" smtClean="0"/>
              <a:t>сервер</a:t>
            </a:r>
            <a:endParaRPr lang="ru-RU" sz="2500" dirty="0"/>
          </a:p>
        </p:txBody>
      </p:sp>
      <p:sp>
        <p:nvSpPr>
          <p:cNvPr id="7" name="Shape 326"/>
          <p:cNvSpPr/>
          <p:nvPr/>
        </p:nvSpPr>
        <p:spPr>
          <a:xfrm>
            <a:off x="16208892" y="6033693"/>
            <a:ext cx="248305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>
                <a:solidFill>
                  <a:srgbClr val="CB2127"/>
                </a:solidFill>
              </a:defRPr>
            </a:lvl1pPr>
          </a:lstStyle>
          <a:p>
            <a:r>
              <a:rPr lang="ru-RU" dirty="0" smtClean="0"/>
              <a:t>База данных</a:t>
            </a:r>
            <a:endParaRPr dirty="0"/>
          </a:p>
        </p:txBody>
      </p:sp>
      <p:sp>
        <p:nvSpPr>
          <p:cNvPr id="8" name="Shape 327"/>
          <p:cNvSpPr/>
          <p:nvPr/>
        </p:nvSpPr>
        <p:spPr>
          <a:xfrm>
            <a:off x="12561498" y="6585882"/>
            <a:ext cx="345607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/>
            </a:lvl1pPr>
          </a:lstStyle>
          <a:p>
            <a:r>
              <a:rPr lang="ru-RU" dirty="0" smtClean="0"/>
              <a:t>Облачный сервер</a:t>
            </a:r>
            <a:endParaRPr dirty="0"/>
          </a:p>
        </p:txBody>
      </p:sp>
      <p:sp>
        <p:nvSpPr>
          <p:cNvPr id="9" name="Shape 328"/>
          <p:cNvSpPr/>
          <p:nvPr/>
        </p:nvSpPr>
        <p:spPr>
          <a:xfrm>
            <a:off x="19777744" y="6701259"/>
            <a:ext cx="1891543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ts val="2800"/>
              </a:lnSpc>
              <a:defRPr sz="3200"/>
            </a:pPr>
            <a:r>
              <a:rPr lang="ru-RU" sz="2800" dirty="0" smtClean="0"/>
              <a:t>Приватное</a:t>
            </a:r>
          </a:p>
          <a:p>
            <a:pPr algn="ctr">
              <a:lnSpc>
                <a:spcPts val="2800"/>
              </a:lnSpc>
              <a:defRPr sz="3200"/>
            </a:pPr>
            <a:r>
              <a:rPr lang="ru-RU" sz="2800" dirty="0" smtClean="0"/>
              <a:t>облако</a:t>
            </a:r>
            <a:endParaRPr sz="2800" dirty="0"/>
          </a:p>
        </p:txBody>
      </p:sp>
      <p:sp>
        <p:nvSpPr>
          <p:cNvPr id="10" name="Shape 329"/>
          <p:cNvSpPr/>
          <p:nvPr/>
        </p:nvSpPr>
        <p:spPr>
          <a:xfrm>
            <a:off x="13171537" y="4249082"/>
            <a:ext cx="216565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>
                <a:solidFill>
                  <a:srgbClr val="CB2127"/>
                </a:solidFill>
              </a:defRPr>
            </a:lvl1pPr>
          </a:lstStyle>
          <a:p>
            <a:r>
              <a:rPr lang="ru-RU" dirty="0" smtClean="0"/>
              <a:t>Фронт-энд</a:t>
            </a:r>
            <a:endParaRPr dirty="0"/>
          </a:p>
        </p:txBody>
      </p:sp>
      <p:sp>
        <p:nvSpPr>
          <p:cNvPr id="11" name="Shape 330"/>
          <p:cNvSpPr/>
          <p:nvPr/>
        </p:nvSpPr>
        <p:spPr>
          <a:xfrm>
            <a:off x="19331848" y="3969683"/>
            <a:ext cx="286937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200">
                <a:solidFill>
                  <a:srgbClr val="CB2127"/>
                </a:solidFill>
              </a:defRPr>
            </a:pPr>
            <a:r>
              <a:rPr lang="ru-RU" dirty="0" smtClean="0"/>
              <a:t>Рабочая среда</a:t>
            </a:r>
            <a:endParaRPr dirty="0"/>
          </a:p>
        </p:txBody>
      </p:sp>
      <p:sp>
        <p:nvSpPr>
          <p:cNvPr id="12" name="Shape 331"/>
          <p:cNvSpPr/>
          <p:nvPr/>
        </p:nvSpPr>
        <p:spPr>
          <a:xfrm>
            <a:off x="14179700" y="7717624"/>
            <a:ext cx="121026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>
                <a:solidFill>
                  <a:srgbClr val="CB2127"/>
                </a:solidFill>
              </a:defRPr>
            </a:lvl1pPr>
          </a:lstStyle>
          <a:p>
            <a:r>
              <a:rPr lang="ru-RU" dirty="0" err="1" smtClean="0"/>
              <a:t>Бэкап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702107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05"/>
          <p:cNvSpPr txBox="1">
            <a:spLocks/>
          </p:cNvSpPr>
          <p:nvPr/>
        </p:nvSpPr>
        <p:spPr>
          <a:xfrm>
            <a:off x="1434372" y="3171476"/>
            <a:ext cx="9797884" cy="4715165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Yefimov Sans Bold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Yefimov Sans Bold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Yefimov Sans Bold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Yefimov Sans Bold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Yefimov Sans Bold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Yefimov Sans Bold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Yefimov Sans Bold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Yefimov Sans Bold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Yefimov Sans Bold"/>
              </a:defRPr>
            </a:lvl9pPr>
          </a:lstStyle>
          <a:p>
            <a:pPr hangingPunct="1"/>
            <a:r>
              <a:rPr lang="en-US" smtClean="0"/>
              <a:t>Servers.com</a:t>
            </a:r>
          </a:p>
          <a:p>
            <a:pPr hangingPunct="1"/>
            <a:r>
              <a:rPr lang="en-US" smtClean="0"/>
              <a:t>Start Up</a:t>
            </a:r>
          </a:p>
          <a:p>
            <a:pPr hangingPunct="1"/>
            <a:r>
              <a:rPr lang="en-US" smtClean="0"/>
              <a:t>Program</a:t>
            </a:r>
            <a:endParaRPr lang="en-US" dirty="0"/>
          </a:p>
        </p:txBody>
      </p:sp>
      <p:sp>
        <p:nvSpPr>
          <p:cNvPr id="10" name="Shape 206"/>
          <p:cNvSpPr/>
          <p:nvPr/>
        </p:nvSpPr>
        <p:spPr>
          <a:xfrm>
            <a:off x="15170727" y="2478979"/>
            <a:ext cx="8021782" cy="51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500">
                <a:solidFill>
                  <a:srgbClr val="DCDEE0"/>
                </a:solidFill>
              </a:defRPr>
            </a:pPr>
            <a:r>
              <a:rPr dirty="0"/>
              <a:t>Servers.com </a:t>
            </a:r>
            <a:r>
              <a:rPr lang="ru-RU" dirty="0" smtClean="0"/>
              <a:t>открыт для участия в новых перспективных проектах.</a:t>
            </a:r>
            <a:endParaRPr lang="et-EE" dirty="0" smtClean="0"/>
          </a:p>
          <a:p>
            <a:pPr>
              <a:defRPr sz="4500">
                <a:solidFill>
                  <a:srgbClr val="DCDEE0"/>
                </a:solidFill>
              </a:defRPr>
            </a:pPr>
            <a:endParaRPr dirty="0"/>
          </a:p>
          <a:p>
            <a:pPr>
              <a:defRPr sz="4500">
                <a:solidFill>
                  <a:srgbClr val="DCDEE0"/>
                </a:solidFill>
              </a:defRPr>
            </a:pPr>
            <a:r>
              <a:rPr lang="ru-RU" dirty="0" smtClean="0"/>
              <a:t>Только сотрудничество приводит к позитивным результатам. </a:t>
            </a:r>
            <a:endParaRPr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394419"/>
            <a:ext cx="23799800" cy="108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7003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6654761" y="11403342"/>
            <a:ext cx="11579879" cy="150685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20" y="706988"/>
            <a:ext cx="10696354" cy="10696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2874"/>
            <a:ext cx="3435091" cy="57351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45" y="0"/>
            <a:ext cx="4719426" cy="2312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510" y="3508349"/>
            <a:ext cx="5909490" cy="734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0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en-US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l="15091" r="27953" b="6414"/>
          <a:stretch>
            <a:fillRect/>
          </a:stretch>
        </p:blipFill>
        <p:spPr>
          <a:xfrm>
            <a:off x="-19209" y="1546256"/>
            <a:ext cx="10553701" cy="11420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0117"/>
                </a:lnTo>
                <a:lnTo>
                  <a:pt x="264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1" name="Shape 159"/>
          <p:cNvSpPr>
            <a:spLocks noGrp="1"/>
          </p:cNvSpPr>
          <p:nvPr>
            <p:ph type="title"/>
          </p:nvPr>
        </p:nvSpPr>
        <p:spPr>
          <a:xfrm>
            <a:off x="12257029" y="3990145"/>
            <a:ext cx="9778588" cy="1679136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Yefimov Sans" panose="020C0603030503020204" pitchFamily="34" charset="-52"/>
              </a:rPr>
              <a:t>Кто мы и откуда?</a:t>
            </a:r>
            <a:endParaRPr dirty="0">
              <a:latin typeface="Yefimov Sans" panose="020C0603030503020204" pitchFamily="34" charset="-52"/>
            </a:endParaRPr>
          </a:p>
        </p:txBody>
      </p:sp>
      <p:sp>
        <p:nvSpPr>
          <p:cNvPr id="12" name="Shape 160"/>
          <p:cNvSpPr>
            <a:spLocks noGrp="1"/>
          </p:cNvSpPr>
          <p:nvPr>
            <p:ph type="body" sz="quarter" idx="1"/>
          </p:nvPr>
        </p:nvSpPr>
        <p:spPr>
          <a:xfrm>
            <a:off x="12276325" y="6085840"/>
            <a:ext cx="9759292" cy="494911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</a:pPr>
            <a:r>
              <a:rPr lang="ru-RU" dirty="0" smtClean="0">
                <a:latin typeface="Yefimov Sans" panose="020C0603030503020204" pitchFamily="34" charset="-52"/>
              </a:rPr>
              <a:t>Наша миссия</a:t>
            </a:r>
            <a:endParaRPr dirty="0">
              <a:latin typeface="Yefimov Sans" panose="020C0603030503020204" pitchFamily="34" charset="-52"/>
            </a:endParaRPr>
          </a:p>
          <a:p>
            <a:pPr>
              <a:buBlip>
                <a:blip r:embed="rId4"/>
              </a:buBlip>
            </a:pPr>
            <a:r>
              <a:rPr lang="ru-RU" dirty="0" smtClean="0">
                <a:latin typeface="Yefimov Sans" panose="020C0603030503020204" pitchFamily="34" charset="-52"/>
              </a:rPr>
              <a:t>Аргументы и </a:t>
            </a:r>
            <a:r>
              <a:rPr lang="ru-RU" dirty="0">
                <a:latin typeface="Yefimov Sans" panose="020C0603030503020204" pitchFamily="34" charset="-52"/>
              </a:rPr>
              <a:t>ф</a:t>
            </a:r>
            <a:r>
              <a:rPr lang="ru-RU" dirty="0" smtClean="0">
                <a:latin typeface="Yefimov Sans" panose="020C0603030503020204" pitchFamily="34" charset="-52"/>
              </a:rPr>
              <a:t>акты</a:t>
            </a:r>
            <a:endParaRPr dirty="0">
              <a:latin typeface="Yefimov Sans" panose="020C0603030503020204" pitchFamily="34" charset="-52"/>
            </a:endParaRPr>
          </a:p>
          <a:p>
            <a:pPr>
              <a:buBlip>
                <a:blip r:embed="rId4"/>
              </a:buBlip>
            </a:pPr>
            <a:r>
              <a:rPr lang="ru-RU" dirty="0" smtClean="0">
                <a:latin typeface="Yefimov Sans" panose="020C0603030503020204" pitchFamily="34" charset="-52"/>
              </a:rPr>
              <a:t>Инновации и решения</a:t>
            </a:r>
            <a:endParaRPr dirty="0">
              <a:latin typeface="Yefimov Sans" panose="020C06030305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07336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1853283" y="2218606"/>
            <a:ext cx="15549399" cy="2686803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Yefimov Sans" panose="020C0603030503020204" pitchFamily="34" charset="-52"/>
              </a:rPr>
              <a:t>Что такое </a:t>
            </a:r>
            <a:r>
              <a:rPr lang="en-US" dirty="0" smtClean="0">
                <a:solidFill>
                  <a:srgbClr val="CB2127"/>
                </a:solidFill>
                <a:latin typeface="Yefimov Sans" panose="020C0603030503020204" pitchFamily="34" charset="-52"/>
              </a:rPr>
              <a:t>servers.com</a:t>
            </a:r>
            <a:endParaRPr dirty="0"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1853283" y="4487320"/>
            <a:ext cx="11643598" cy="70241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Clr>
                <a:srgbClr val="A81F1F"/>
              </a:buClr>
              <a:buSzTx/>
              <a:buFont typeface="Wingdings"/>
              <a:buNone/>
              <a:defRPr sz="5000"/>
            </a:pPr>
            <a:r>
              <a:rPr lang="en-US" dirty="0">
                <a:solidFill>
                  <a:schemeClr val="accent5"/>
                </a:solidFill>
                <a:latin typeface="Yefimov Sans" panose="020C0603030503020204" pitchFamily="34" charset="-52"/>
              </a:rPr>
              <a:t>Servers.com</a:t>
            </a:r>
            <a:r>
              <a:rPr lang="en-US" dirty="0">
                <a:latin typeface="Yefimov Sans" panose="020C0603030503020204" pitchFamily="34" charset="-52"/>
              </a:rPr>
              <a:t> </a:t>
            </a:r>
            <a:r>
              <a:rPr lang="et-EE" dirty="0" smtClean="0">
                <a:latin typeface="Yefimov Sans" panose="020C0603030503020204" pitchFamily="34" charset="-52"/>
              </a:rPr>
              <a:t>– </a:t>
            </a:r>
            <a:r>
              <a:rPr lang="ru-RU" dirty="0" smtClean="0">
                <a:latin typeface="Yefimov Sans" panose="020C0603030503020204" pitchFamily="34" charset="-52"/>
              </a:rPr>
              <a:t>это:</a:t>
            </a:r>
          </a:p>
          <a:p>
            <a:pPr marL="0" indent="0">
              <a:spcBef>
                <a:spcPts val="600"/>
              </a:spcBef>
              <a:buClr>
                <a:srgbClr val="A81F1F"/>
              </a:buClr>
              <a:buSzTx/>
              <a:buFont typeface="Wingdings"/>
              <a:buNone/>
              <a:defRPr sz="5000"/>
            </a:pPr>
            <a:endParaRPr lang="ru-RU" dirty="0">
              <a:latin typeface="Yefimov Sans" panose="020C0603030503020204" pitchFamily="34" charset="-52"/>
            </a:endParaRPr>
          </a:p>
          <a:p>
            <a:r>
              <a:rPr lang="ru-RU" sz="3500" dirty="0" smtClean="0">
                <a:latin typeface="Yefimov Sans" panose="020C0603030503020204" pitchFamily="34" charset="-52"/>
              </a:rPr>
              <a:t>8 дата-центров класса </a:t>
            </a:r>
            <a:r>
              <a:rPr lang="et-EE" sz="3500" dirty="0" smtClean="0">
                <a:latin typeface="Yefimov Sans" panose="020C0603030503020204" pitchFamily="34" charset="-52"/>
              </a:rPr>
              <a:t>Tier III </a:t>
            </a:r>
            <a:r>
              <a:rPr lang="ru-RU" sz="3500" dirty="0" smtClean="0">
                <a:latin typeface="Yefimov Sans" panose="020C0603030503020204" pitchFamily="34" charset="-52"/>
              </a:rPr>
              <a:t>и </a:t>
            </a:r>
            <a:r>
              <a:rPr lang="et-EE" sz="3500" dirty="0" smtClean="0">
                <a:latin typeface="Yefimov Sans" panose="020C0603030503020204" pitchFamily="34" charset="-52"/>
              </a:rPr>
              <a:t>Tier </a:t>
            </a:r>
            <a:r>
              <a:rPr lang="en-US" sz="3500" dirty="0" smtClean="0">
                <a:latin typeface="Yefimov Sans" panose="020C0603030503020204" pitchFamily="34" charset="-52"/>
              </a:rPr>
              <a:t>IV</a:t>
            </a:r>
            <a:endParaRPr lang="ru-RU" sz="3500" dirty="0">
              <a:latin typeface="Yefimov Sans" panose="020C0603030503020204" pitchFamily="34" charset="-52"/>
            </a:endParaRPr>
          </a:p>
          <a:p>
            <a:r>
              <a:rPr lang="ru-RU" sz="3500" dirty="0" smtClean="0">
                <a:latin typeface="Yefimov Sans" panose="020C0603030503020204" pitchFamily="34" charset="-52"/>
              </a:rPr>
              <a:t>Бесплатная глобальная приватная сеть</a:t>
            </a:r>
            <a:endParaRPr lang="ru-RU" sz="3500" dirty="0">
              <a:latin typeface="Yefimov Sans" panose="020C0603030503020204" pitchFamily="34" charset="-52"/>
            </a:endParaRPr>
          </a:p>
          <a:p>
            <a:r>
              <a:rPr lang="ru-RU" sz="3500" dirty="0" smtClean="0">
                <a:latin typeface="Yefimov Sans" panose="020C0603030503020204" pitchFamily="34" charset="-52"/>
              </a:rPr>
              <a:t>Более 37000 серверов </a:t>
            </a:r>
            <a:r>
              <a:rPr lang="et-EE" sz="3500" dirty="0" smtClean="0">
                <a:latin typeface="Yefimov Sans" panose="020C0603030503020204" pitchFamily="34" charset="-52"/>
              </a:rPr>
              <a:t>DELL </a:t>
            </a:r>
            <a:r>
              <a:rPr lang="ru-RU" sz="3500" dirty="0" smtClean="0">
                <a:latin typeface="Yefimov Sans" panose="020C0603030503020204" pitchFamily="34" charset="-52"/>
              </a:rPr>
              <a:t>последнего поколения</a:t>
            </a:r>
            <a:endParaRPr lang="en-US" sz="3500" dirty="0" smtClean="0">
              <a:latin typeface="Yefimov Sans" panose="020C0603030503020204" pitchFamily="34" charset="-52"/>
            </a:endParaRPr>
          </a:p>
          <a:p>
            <a:r>
              <a:rPr lang="ru-RU" sz="3500" dirty="0" smtClean="0">
                <a:latin typeface="Yefimov Sans" panose="020C0603030503020204" pitchFamily="34" charset="-52"/>
              </a:rPr>
              <a:t>Выделен</a:t>
            </a:r>
            <a:r>
              <a:rPr lang="ru-RU" sz="3500" dirty="0">
                <a:latin typeface="Yefimov Sans" panose="020C0603030503020204" pitchFamily="34" charset="-52"/>
              </a:rPr>
              <a:t>н</a:t>
            </a:r>
            <a:r>
              <a:rPr lang="ru-RU" sz="3500" dirty="0" smtClean="0">
                <a:latin typeface="Yefimov Sans" panose="020C0603030503020204" pitchFamily="34" charset="-52"/>
              </a:rPr>
              <a:t>ые </a:t>
            </a:r>
            <a:r>
              <a:rPr lang="et-EE" sz="3500" dirty="0" smtClean="0">
                <a:latin typeface="Yefimov Sans" panose="020C0603030503020204" pitchFamily="34" charset="-52"/>
              </a:rPr>
              <a:t>GPU </a:t>
            </a:r>
            <a:r>
              <a:rPr lang="ru-RU" sz="3500" dirty="0" smtClean="0">
                <a:latin typeface="Yefimov Sans" panose="020C0603030503020204" pitchFamily="34" charset="-52"/>
              </a:rPr>
              <a:t>серверы с 8 ускорителями </a:t>
            </a:r>
            <a:r>
              <a:rPr lang="et-EE" sz="3500" dirty="0" smtClean="0">
                <a:latin typeface="Yefimov Sans" panose="020C0603030503020204" pitchFamily="34" charset="-52"/>
              </a:rPr>
              <a:t>NVIDIA</a:t>
            </a:r>
            <a:r>
              <a:rPr lang="ru-RU" sz="3500" dirty="0" smtClean="0">
                <a:latin typeface="Yefimov Sans" panose="020C0603030503020204" pitchFamily="34" charset="-52"/>
              </a:rPr>
              <a:t> до 72 </a:t>
            </a:r>
            <a:r>
              <a:rPr lang="et-EE" sz="3500" dirty="0" smtClean="0">
                <a:latin typeface="Yefimov Sans" panose="020C0603030503020204" pitchFamily="34" charset="-52"/>
              </a:rPr>
              <a:t>TFLOPS </a:t>
            </a:r>
            <a:r>
              <a:rPr lang="ru-RU" sz="3500" dirty="0" smtClean="0">
                <a:latin typeface="Yefimov Sans" panose="020C0603030503020204" pitchFamily="34" charset="-52"/>
              </a:rPr>
              <a:t>на сервер</a:t>
            </a:r>
          </a:p>
          <a:p>
            <a:r>
              <a:rPr lang="ru-RU" sz="3500" dirty="0" smtClean="0">
                <a:latin typeface="Yefimov Sans" panose="020C0603030503020204" pitchFamily="34" charset="-52"/>
              </a:rPr>
              <a:t>Автоматизированное масштабирование инфраструктуры</a:t>
            </a:r>
          </a:p>
          <a:p>
            <a:r>
              <a:rPr lang="ru-RU" sz="3500" dirty="0" smtClean="0">
                <a:latin typeface="Yefimov Sans" panose="020C0603030503020204" pitchFamily="34" charset="-52"/>
              </a:rPr>
              <a:t>40 </a:t>
            </a:r>
            <a:r>
              <a:rPr lang="et-EE" sz="3500" dirty="0" smtClean="0">
                <a:latin typeface="Yefimov Sans" panose="020C0603030503020204" pitchFamily="34" charset="-52"/>
              </a:rPr>
              <a:t>Gbit </a:t>
            </a:r>
            <a:r>
              <a:rPr lang="ru-RU" sz="3500" dirty="0" smtClean="0">
                <a:latin typeface="Yefimov Sans" panose="020C0603030503020204" pitchFamily="34" charset="-52"/>
              </a:rPr>
              <a:t>подключение к каждому серверу</a:t>
            </a:r>
          </a:p>
          <a:p>
            <a:pPr marL="0" indent="0">
              <a:buNone/>
            </a:pPr>
            <a:endParaRPr lang="ru-RU" sz="3500" dirty="0" smtClean="0">
              <a:latin typeface="Yefimov Sans" panose="020C0603030503020204" pitchFamily="34" charset="-52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13"/>
          </p:nvPr>
        </p:nvSpPr>
        <p:spPr>
          <a:xfrm flipH="1">
            <a:off x="14429550" y="1485899"/>
            <a:ext cx="9959233" cy="114810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servers.png"/>
          <p:cNvPicPr>
            <a:picLocks noChangeAspect="1"/>
          </p:cNvPicPr>
          <p:nvPr/>
        </p:nvPicPr>
        <p:blipFill>
          <a:blip r:embed="rId2">
            <a:extLst/>
          </a:blip>
          <a:srcRect l="16029" t="6762" r="16818" b="4536"/>
          <a:stretch>
            <a:fillRect/>
          </a:stretch>
        </p:blipFill>
        <p:spPr>
          <a:xfrm>
            <a:off x="14429558" y="1485900"/>
            <a:ext cx="9959227" cy="11480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10821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97812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Наша миссия</a:t>
            </a:r>
            <a:br>
              <a:rPr lang="ru-RU" dirty="0"/>
            </a:br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"/>
          </p:nvPr>
        </p:nvSpPr>
        <p:spPr>
          <a:xfrm>
            <a:off x="2191487" y="4311956"/>
            <a:ext cx="10985894" cy="3102636"/>
          </a:xfrm>
        </p:spPr>
        <p:txBody>
          <a:bodyPr/>
          <a:lstStyle/>
          <a:p>
            <a:r>
              <a:rPr lang="ru-RU" dirty="0"/>
              <a:t>Мы делаем премиальный хостинг доступным малому и среднему бизнесу</a:t>
            </a:r>
            <a:endParaRPr lang="en-US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"/>
          </p:nvPr>
        </p:nvSpPr>
        <p:spPr>
          <a:xfrm>
            <a:off x="10036773" y="7956624"/>
            <a:ext cx="11829313" cy="395045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Автоматизация процессов настройки и масштабирования облаков из выделенных серверов (</a:t>
            </a:r>
            <a:r>
              <a:rPr lang="et-EE" dirty="0" smtClean="0"/>
              <a:t>Bare Metal Cloud</a:t>
            </a:r>
            <a:r>
              <a:rPr lang="ru-R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855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принципы 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2191486" y="4311955"/>
            <a:ext cx="7052721" cy="6662421"/>
          </a:xfrm>
        </p:spPr>
        <p:txBody>
          <a:bodyPr>
            <a:normAutofit/>
          </a:bodyPr>
          <a:lstStyle/>
          <a:p>
            <a:r>
              <a:rPr lang="ru-RU" sz="5000" dirty="0"/>
              <a:t>Творческий </a:t>
            </a:r>
            <a:r>
              <a:rPr lang="ru-RU" sz="5000" dirty="0" smtClean="0"/>
              <a:t>подход</a:t>
            </a:r>
            <a:r>
              <a:rPr lang="et-EE" sz="5000" dirty="0" smtClean="0"/>
              <a:t> </a:t>
            </a:r>
            <a:r>
              <a:rPr lang="ru-RU" sz="5000" dirty="0" smtClean="0"/>
              <a:t>к </a:t>
            </a:r>
            <a:r>
              <a:rPr lang="ru-RU" sz="5000" dirty="0"/>
              <a:t>инженерным задачам</a:t>
            </a:r>
          </a:p>
        </p:txBody>
      </p:sp>
      <p:pic>
        <p:nvPicPr>
          <p:cNvPr id="1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5787" y="7746090"/>
            <a:ext cx="3340101" cy="3734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59926" y="7481565"/>
            <a:ext cx="4064001" cy="3954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31370" y="7746090"/>
            <a:ext cx="2870201" cy="379742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73"/>
          <p:cNvSpPr/>
          <p:nvPr/>
        </p:nvSpPr>
        <p:spPr>
          <a:xfrm>
            <a:off x="10249003" y="4311955"/>
            <a:ext cx="5500246" cy="2199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marL="889000" indent="-889000">
              <a:buClr>
                <a:schemeClr val="accent5"/>
              </a:buClr>
              <a:buSzPct val="50000"/>
              <a:buBlip>
                <a:blip r:embed="rId5"/>
              </a:buBlip>
            </a:pPr>
            <a:r>
              <a:rPr lang="ru-RU" dirty="0">
                <a:latin typeface="Yefimov Sans" panose="020C0603030503020204" pitchFamily="34" charset="-52"/>
              </a:rPr>
              <a:t>Доступная производительность</a:t>
            </a:r>
          </a:p>
        </p:txBody>
      </p:sp>
      <p:sp>
        <p:nvSpPr>
          <p:cNvPr id="17" name="Shape 174"/>
          <p:cNvSpPr/>
          <p:nvPr/>
        </p:nvSpPr>
        <p:spPr>
          <a:xfrm>
            <a:off x="17071691" y="4277378"/>
            <a:ext cx="6389557" cy="29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889000" indent="-889000">
              <a:buClr>
                <a:schemeClr val="accent5"/>
              </a:buClr>
              <a:buSzPct val="50000"/>
              <a:buBlip>
                <a:blip r:embed="rId5"/>
              </a:buBlip>
            </a:lvl1pPr>
          </a:lstStyle>
          <a:p>
            <a:r>
              <a:rPr lang="ru-RU" dirty="0" smtClean="0">
                <a:latin typeface="Yefimov Sans" panose="020C0603030503020204" pitchFamily="34" charset="-52"/>
              </a:rPr>
              <a:t>Индивидуальный подход к каждому клиенту</a:t>
            </a:r>
            <a:endParaRPr dirty="0">
              <a:latin typeface="Yefimov Sans" panose="020C06030305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636894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Быстрые </a:t>
            </a:r>
            <a:r>
              <a:rPr lang="ru-RU" dirty="0" smtClean="0"/>
              <a:t>факты о компании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2191486" y="4311955"/>
            <a:ext cx="18463196" cy="7833662"/>
          </a:xfrm>
        </p:spPr>
        <p:txBody>
          <a:bodyPr>
            <a:normAutofit/>
          </a:bodyPr>
          <a:lstStyle/>
          <a:p>
            <a:r>
              <a:rPr lang="ru-RU" sz="4400" dirty="0"/>
              <a:t>Подключение каждого сервера на скорости до 40 Гбит/с </a:t>
            </a:r>
            <a:endParaRPr lang="ru-RU" sz="4400" dirty="0" smtClean="0"/>
          </a:p>
          <a:p>
            <a:r>
              <a:rPr lang="ru-RU" sz="4400" dirty="0" smtClean="0"/>
              <a:t>1  </a:t>
            </a:r>
            <a:r>
              <a:rPr lang="ru-RU" sz="4400" dirty="0"/>
              <a:t>Гбит/с бесплатно без ограничения трафика </a:t>
            </a:r>
            <a:endParaRPr lang="et-EE" sz="4400" dirty="0" smtClean="0"/>
          </a:p>
          <a:p>
            <a:r>
              <a:rPr lang="ru-RU" sz="4400" dirty="0" err="1" smtClean="0"/>
              <a:t>Нетарифицируемая</a:t>
            </a:r>
            <a:r>
              <a:rPr lang="ru-RU" sz="4400" dirty="0" smtClean="0"/>
              <a:t> </a:t>
            </a:r>
            <a:r>
              <a:rPr lang="ru-RU" sz="4400" dirty="0"/>
              <a:t>приватная сеть между всеми локациями </a:t>
            </a:r>
            <a:endParaRPr lang="et-EE" sz="4400" dirty="0" smtClean="0"/>
          </a:p>
          <a:p>
            <a:r>
              <a:rPr lang="ru-RU" sz="4400" dirty="0" smtClean="0"/>
              <a:t>Расширение инфраструктуры в среднем на 1 дата-центр в год</a:t>
            </a:r>
          </a:p>
          <a:p>
            <a:r>
              <a:rPr lang="ru-RU" sz="4400" dirty="0"/>
              <a:t>Оплата мощностей по всему миру в локальной </a:t>
            </a:r>
            <a:r>
              <a:rPr lang="ru-RU" sz="4400" dirty="0" smtClean="0"/>
              <a:t>валюте</a:t>
            </a:r>
          </a:p>
          <a:p>
            <a:r>
              <a:rPr lang="ru-RU" sz="4400" dirty="0" smtClean="0"/>
              <a:t>Развертывание выделенного сервера </a:t>
            </a:r>
            <a:r>
              <a:rPr lang="ru-RU" sz="4400" dirty="0"/>
              <a:t>за 40 </a:t>
            </a:r>
            <a:r>
              <a:rPr lang="ru-RU" sz="4400" dirty="0" smtClean="0"/>
              <a:t>минут</a:t>
            </a:r>
          </a:p>
          <a:p>
            <a:r>
              <a:rPr lang="ru-RU" sz="4400" dirty="0"/>
              <a:t>Встроенные проверки </a:t>
            </a:r>
            <a:r>
              <a:rPr lang="ru-RU" sz="4400" dirty="0" smtClean="0"/>
              <a:t>работоспособности и мониторинг системы</a:t>
            </a:r>
          </a:p>
          <a:p>
            <a:r>
              <a:rPr lang="ru-RU" sz="4400" dirty="0"/>
              <a:t>Гибридная </a:t>
            </a:r>
            <a:r>
              <a:rPr lang="ru-RU" sz="4400" dirty="0" smtClean="0"/>
              <a:t>инфраструктура</a:t>
            </a:r>
            <a:endParaRPr lang="et-EE" sz="4400" dirty="0" smtClean="0"/>
          </a:p>
          <a:p>
            <a:endParaRPr lang="et-EE" sz="4400" dirty="0"/>
          </a:p>
          <a:p>
            <a:r>
              <a:rPr lang="ru-RU" sz="4400" dirty="0" smtClean="0"/>
              <a:t>Запуск проекта </a:t>
            </a:r>
            <a:r>
              <a:rPr lang="et-EE" sz="4400" dirty="0" smtClean="0"/>
              <a:t>Prisma</a:t>
            </a:r>
            <a:r>
              <a:rPr lang="ru-RU" sz="4400" dirty="0" smtClean="0"/>
              <a:t> </a:t>
            </a:r>
            <a:r>
              <a:rPr lang="et-EE" sz="4400" dirty="0" smtClean="0"/>
              <a:t>AI App </a:t>
            </a:r>
            <a:r>
              <a:rPr lang="ru-RU" sz="4400" dirty="0"/>
              <a:t>в</a:t>
            </a:r>
            <a:r>
              <a:rPr lang="et-EE" sz="4400" dirty="0" smtClean="0"/>
              <a:t> 2016 </a:t>
            </a:r>
            <a:r>
              <a:rPr lang="ru-RU" sz="4400" dirty="0" smtClean="0"/>
              <a:t>году на базе </a:t>
            </a:r>
            <a:r>
              <a:rPr lang="et-EE" sz="4400" dirty="0" smtClean="0"/>
              <a:t>GPU </a:t>
            </a:r>
            <a:r>
              <a:rPr lang="ru-RU" sz="4400" dirty="0" smtClean="0"/>
              <a:t>серверов. </a:t>
            </a:r>
            <a:endParaRPr lang="ru-RU" sz="4400" dirty="0"/>
          </a:p>
          <a:p>
            <a:pPr marL="0" indent="0">
              <a:buNone/>
            </a:pPr>
            <a:endParaRPr lang="ru-RU" sz="4000" dirty="0"/>
          </a:p>
          <a:p>
            <a:endParaRPr lang="ru-RU" sz="4000" dirty="0"/>
          </a:p>
          <a:p>
            <a:pPr marL="0" indent="0">
              <a:buNone/>
            </a:pPr>
            <a:endParaRPr lang="et-EE" sz="4000" dirty="0"/>
          </a:p>
          <a:p>
            <a:pPr marL="0" indent="0">
              <a:buNone/>
            </a:pPr>
            <a:endParaRPr lang="ru-RU" sz="4000" dirty="0" smtClean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39694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Для чего нужны </a:t>
            </a:r>
            <a:r>
              <a:rPr dirty="0" smtClean="0"/>
              <a:t>GPU</a:t>
            </a:r>
            <a:r>
              <a:rPr lang="ru-RU" dirty="0" smtClean="0"/>
              <a:t> серверы</a:t>
            </a:r>
            <a:r>
              <a:rPr dirty="0" smtClean="0"/>
              <a:t>?</a:t>
            </a:r>
            <a:endParaRPr dirty="0"/>
          </a:p>
        </p:txBody>
      </p:sp>
      <p:pic>
        <p:nvPicPr>
          <p:cNvPr id="175" name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4971" y="4661396"/>
            <a:ext cx="12674601" cy="781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5567362" y="5543649"/>
            <a:ext cx="3884077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Виртуальная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реальность</a:t>
            </a:r>
            <a:endParaRPr dirty="0"/>
          </a:p>
        </p:txBody>
      </p:sp>
      <p:sp>
        <p:nvSpPr>
          <p:cNvPr id="177" name="Shape 177"/>
          <p:cNvSpPr/>
          <p:nvPr/>
        </p:nvSpPr>
        <p:spPr>
          <a:xfrm>
            <a:off x="5567362" y="9286429"/>
            <a:ext cx="4528484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Система 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распознавания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лиц</a:t>
            </a:r>
            <a:endParaRPr dirty="0"/>
          </a:p>
        </p:txBody>
      </p:sp>
      <p:sp>
        <p:nvSpPr>
          <p:cNvPr id="178" name="Shape 178"/>
          <p:cNvSpPr/>
          <p:nvPr/>
        </p:nvSpPr>
        <p:spPr>
          <a:xfrm>
            <a:off x="15461167" y="10055869"/>
            <a:ext cx="834363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Система анализа </a:t>
            </a:r>
            <a:r>
              <a:rPr lang="et-EE" dirty="0" smtClean="0"/>
              <a:t>„Big Data“</a:t>
            </a:r>
            <a:endParaRPr dirty="0"/>
          </a:p>
        </p:txBody>
      </p:sp>
      <p:sp>
        <p:nvSpPr>
          <p:cNvPr id="179" name="Shape 179"/>
          <p:cNvSpPr/>
          <p:nvPr/>
        </p:nvSpPr>
        <p:spPr>
          <a:xfrm>
            <a:off x="15461167" y="4928095"/>
            <a:ext cx="6314312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Bef>
                <a:spcPts val="0"/>
              </a:spcBef>
            </a:pPr>
            <a:r>
              <a:rPr lang="ru-RU" dirty="0"/>
              <a:t>Обработка естественного языка 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ru-RU" sz="4000" dirty="0" smtClean="0"/>
              <a:t>(</a:t>
            </a:r>
            <a:r>
              <a:rPr lang="en-US" sz="4000" i="1" dirty="0"/>
              <a:t>Natural Language Processing, NLP</a:t>
            </a:r>
            <a:r>
              <a:rPr lang="en-US" sz="4000" dirty="0"/>
              <a:t>)</a:t>
            </a:r>
            <a:endParaRPr sz="4000" dirty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2203571" y="2218607"/>
            <a:ext cx="19829492" cy="167291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b="1" dirty="0"/>
              <a:t>Различия в архитектурах GPU и CPU</a:t>
            </a:r>
            <a:br>
              <a:rPr lang="ru-RU" b="1" dirty="0"/>
            </a:br>
            <a:endParaRPr dirty="0"/>
          </a:p>
        </p:txBody>
      </p:sp>
      <p:sp>
        <p:nvSpPr>
          <p:cNvPr id="170" name="Shape 170"/>
          <p:cNvSpPr/>
          <p:nvPr/>
        </p:nvSpPr>
        <p:spPr>
          <a:xfrm>
            <a:off x="12358347" y="6827646"/>
            <a:ext cx="5865858" cy="5150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>
                <a:latin typeface="+mn-lt"/>
                <a:ea typeface="+mn-ea"/>
                <a:cs typeface="+mn-cs"/>
                <a:sym typeface="Yefimov Sans Bold"/>
              </a:defRPr>
            </a:pPr>
            <a:r>
              <a:rPr lang="ru-RU" sz="4000" dirty="0" smtClean="0"/>
              <a:t>Сравнение производительности</a:t>
            </a:r>
            <a:endParaRPr sz="4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sz="4000" dirty="0"/>
              <a:t>GPU: 9 TFLOPS</a:t>
            </a:r>
          </a:p>
          <a:p>
            <a:pPr>
              <a:spcBef>
                <a:spcPts val="0"/>
              </a:spcBef>
            </a:pPr>
            <a:r>
              <a:rPr sz="4000" dirty="0"/>
              <a:t>GPU: 2560 CORES</a:t>
            </a:r>
          </a:p>
          <a:p>
            <a:pPr>
              <a:spcBef>
                <a:spcPts val="0"/>
              </a:spcBef>
            </a:pPr>
            <a:endParaRPr sz="4000" dirty="0"/>
          </a:p>
          <a:p>
            <a:pPr>
              <a:spcBef>
                <a:spcPts val="0"/>
              </a:spcBef>
              <a:defRPr>
                <a:latin typeface="+mn-lt"/>
                <a:ea typeface="+mn-ea"/>
                <a:cs typeface="+mn-cs"/>
                <a:sym typeface="Yefimov Sans Bold"/>
              </a:defRPr>
            </a:pPr>
            <a:r>
              <a:rPr lang="ru-RU" sz="4000" dirty="0" smtClean="0"/>
              <a:t>Потребление электроэнергии</a:t>
            </a:r>
            <a:endParaRPr sz="4000" dirty="0"/>
          </a:p>
          <a:p>
            <a:pPr>
              <a:spcBef>
                <a:spcPts val="0"/>
              </a:spcBef>
            </a:pPr>
            <a:r>
              <a:rPr sz="4000" dirty="0"/>
              <a:t>GPU: 180 W</a:t>
            </a:r>
          </a:p>
        </p:txBody>
      </p:sp>
      <p:sp>
        <p:nvSpPr>
          <p:cNvPr id="171" name="Shape 171"/>
          <p:cNvSpPr/>
          <p:nvPr/>
        </p:nvSpPr>
        <p:spPr>
          <a:xfrm>
            <a:off x="18224204" y="7100932"/>
            <a:ext cx="5613990" cy="3303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>
                <a:latin typeface="+mn-lt"/>
                <a:ea typeface="+mn-ea"/>
                <a:cs typeface="+mn-cs"/>
                <a:sym typeface="Yefimov Sans Bold"/>
              </a:defRPr>
            </a:pPr>
            <a:r>
              <a:rPr sz="4000" dirty="0" smtClean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sz="4000" dirty="0" smtClean="0"/>
              <a:t>CPU: about 0.5 TFLOPS</a:t>
            </a:r>
          </a:p>
          <a:p>
            <a:pPr>
              <a:spcBef>
                <a:spcPts val="0"/>
              </a:spcBef>
            </a:pPr>
            <a:r>
              <a:rPr sz="4000" dirty="0" smtClean="0"/>
              <a:t>CPU</a:t>
            </a:r>
            <a:r>
              <a:rPr sz="4000" dirty="0"/>
              <a:t>: about 8 </a:t>
            </a:r>
            <a:r>
              <a:rPr sz="4000" dirty="0" smtClean="0"/>
              <a:t>CORES</a:t>
            </a:r>
            <a:endParaRPr sz="4000" dirty="0"/>
          </a:p>
          <a:p>
            <a:pPr>
              <a:lnSpc>
                <a:spcPct val="150000"/>
              </a:lnSpc>
              <a:spcBef>
                <a:spcPts val="0"/>
              </a:spcBef>
              <a:defRPr>
                <a:latin typeface="+mn-lt"/>
                <a:ea typeface="+mn-ea"/>
                <a:cs typeface="+mn-cs"/>
                <a:sym typeface="Yefimov Sans Bold"/>
              </a:defRPr>
            </a:pPr>
            <a:r>
              <a:rPr sz="4000" dirty="0"/>
              <a:t> </a:t>
            </a:r>
          </a:p>
        </p:txBody>
      </p:sp>
      <p:pic>
        <p:nvPicPr>
          <p:cNvPr id="172" name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64672" y="4178236"/>
            <a:ext cx="8521701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Текст 2"/>
          <p:cNvSpPr>
            <a:spLocks noGrp="1"/>
          </p:cNvSpPr>
          <p:nvPr>
            <p:ph type="body" sz="quarter" idx="1"/>
          </p:nvPr>
        </p:nvSpPr>
        <p:spPr>
          <a:xfrm>
            <a:off x="2191487" y="4311955"/>
            <a:ext cx="8760048" cy="776663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CPU - </a:t>
            </a:r>
            <a:r>
              <a:rPr lang="ru-RU" sz="5900" dirty="0" smtClean="0"/>
              <a:t>выполнение </a:t>
            </a:r>
            <a:r>
              <a:rPr lang="ru-RU" sz="5900" dirty="0"/>
              <a:t>одного потока последовательных </a:t>
            </a:r>
            <a:r>
              <a:rPr lang="ru-RU" sz="5900" dirty="0" smtClean="0"/>
              <a:t>задач с максимальной производительностью.</a:t>
            </a:r>
          </a:p>
          <a:p>
            <a:endParaRPr lang="ru-RU" dirty="0"/>
          </a:p>
          <a:p>
            <a:r>
              <a:rPr lang="ru-RU" dirty="0" smtClean="0"/>
              <a:t>GPU</a:t>
            </a:r>
            <a:r>
              <a:rPr lang="ru-RU" dirty="0"/>
              <a:t> — </a:t>
            </a:r>
            <a:r>
              <a:rPr lang="ru-RU" sz="5900" dirty="0"/>
              <a:t>для быстрого исполнения очень большого числа параллельно выполняемых потоков </a:t>
            </a:r>
            <a:r>
              <a:rPr lang="ru-RU" sz="5900" dirty="0" smtClean="0"/>
              <a:t>задач.</a:t>
            </a:r>
            <a:r>
              <a:rPr lang="ru-RU" sz="5900" dirty="0"/>
              <a:t> </a:t>
            </a:r>
            <a:endParaRPr lang="en-US" sz="59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224204" y="11223722"/>
            <a:ext cx="26156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CPU: 85 W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Неграфические </a:t>
            </a:r>
            <a:r>
              <a:rPr lang="ru-RU" dirty="0"/>
              <a:t>вычисления на GPU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5900" dirty="0" smtClean="0"/>
              <a:t>Обеспечение прямого </a:t>
            </a:r>
            <a:r>
              <a:rPr lang="ru-RU" sz="5900" dirty="0"/>
              <a:t>и более </a:t>
            </a:r>
            <a:r>
              <a:rPr lang="ru-RU" sz="5900" dirty="0" smtClean="0"/>
              <a:t>прозрачного доступа </a:t>
            </a:r>
            <a:r>
              <a:rPr lang="ru-RU" sz="5900" dirty="0"/>
              <a:t>к вычислительным блокам 3D-ускорителей</a:t>
            </a:r>
            <a:r>
              <a:rPr lang="ru-RU" sz="59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sz="5900" dirty="0" smtClean="0"/>
              <a:t>Программно-аппаратная архитектура </a:t>
            </a:r>
            <a:r>
              <a:rPr lang="ru-RU" sz="5900" dirty="0"/>
              <a:t>параллельных вычислений </a:t>
            </a:r>
            <a:r>
              <a:rPr lang="en-US" sz="5900" dirty="0"/>
              <a:t>CUDA (Compute Unified Device Architecture). 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"/>
          </p:nvPr>
        </p:nvSpPr>
        <p:spPr>
          <a:xfrm>
            <a:off x="12668499" y="4250693"/>
            <a:ext cx="9364564" cy="3102636"/>
          </a:xfrm>
        </p:spPr>
        <p:txBody>
          <a:bodyPr>
            <a:noAutofit/>
          </a:bodyPr>
          <a:lstStyle/>
          <a:p>
            <a:r>
              <a:rPr lang="ru-RU" sz="5000" dirty="0" smtClean="0"/>
              <a:t>Распараллеливание </a:t>
            </a:r>
            <a:r>
              <a:rPr lang="ru-RU" sz="5000" dirty="0"/>
              <a:t>алгоритмов на сотни исполнительных блоков, имеющихся в GPU</a:t>
            </a:r>
            <a:r>
              <a:rPr lang="ru-RU" sz="5000" dirty="0" smtClean="0"/>
              <a:t>.</a:t>
            </a:r>
            <a:endParaRPr lang="en-US" sz="5000" dirty="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"/>
          </p:nvPr>
        </p:nvSpPr>
        <p:spPr>
          <a:xfrm>
            <a:off x="12680583" y="7643165"/>
            <a:ext cx="10225800" cy="3102636"/>
          </a:xfrm>
        </p:spPr>
        <p:txBody>
          <a:bodyPr>
            <a:normAutofit/>
          </a:bodyPr>
          <a:lstStyle/>
          <a:p>
            <a:r>
              <a:rPr lang="ru-RU" sz="5000" dirty="0" smtClean="0"/>
              <a:t>Разница в наборе команд, которые задаются разработчиком.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24961588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Yefimov Sans Bold"/>
        <a:ea typeface="Yefimov Sans Bold"/>
        <a:cs typeface="Yefimov Sans Bold"/>
      </a:majorFont>
      <a:minorFont>
        <a:latin typeface="Yefimov Sans Bold"/>
        <a:ea typeface="Yefimov Sans Bold"/>
        <a:cs typeface="Yefimov Sans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Yefimov Sans"/>
            <a:ea typeface="Yefimov Sans"/>
            <a:cs typeface="Yefimov Sans"/>
            <a:sym typeface="Yefimov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Yefimov Sans Bold"/>
        <a:ea typeface="Yefimov Sans Bold"/>
        <a:cs typeface="Yefimov Sans Bold"/>
      </a:majorFont>
      <a:minorFont>
        <a:latin typeface="Yefimov Sans Bold"/>
        <a:ea typeface="Yefimov Sans Bold"/>
        <a:cs typeface="Yefimov Sans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Yefimov Sans"/>
            <a:ea typeface="Yefimov Sans"/>
            <a:cs typeface="Yefimov Sans"/>
            <a:sym typeface="Yefimov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1458</TotalTime>
  <Words>488</Words>
  <Application>Microsoft Office PowerPoint</Application>
  <PresentationFormat>Произвольный</PresentationFormat>
  <Paragraphs>128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Helvetica Light</vt:lpstr>
      <vt:lpstr>Helvetica Neue</vt:lpstr>
      <vt:lpstr>Wingdings</vt:lpstr>
      <vt:lpstr>Yefimov Sans</vt:lpstr>
      <vt:lpstr>Yefimov Sans Bold</vt:lpstr>
      <vt:lpstr>White</vt:lpstr>
      <vt:lpstr>Вычисления на  GPU серверах Мифы и реальность</vt:lpstr>
      <vt:lpstr>Кто мы и откуда?</vt:lpstr>
      <vt:lpstr>Что такое servers.com</vt:lpstr>
      <vt:lpstr>Наша миссия </vt:lpstr>
      <vt:lpstr>Наши принципы </vt:lpstr>
      <vt:lpstr>Быстрые факты о компании </vt:lpstr>
      <vt:lpstr>Для чего нужны GPU серверы?</vt:lpstr>
      <vt:lpstr>Различия в архитектурах GPU и CPU </vt:lpstr>
      <vt:lpstr>Неграфические вычисления на GPU</vt:lpstr>
      <vt:lpstr>Используйте силу GPU по назначению</vt:lpstr>
      <vt:lpstr>Prisma AI App</vt:lpstr>
      <vt:lpstr>Prisma Cloud – железное облако из серверов с GPU процессорами</vt:lpstr>
      <vt:lpstr>Consumer GPU vs Enterprise GPU</vt:lpstr>
      <vt:lpstr>Как масштабировалась  инфраструктура Prisma AI</vt:lpstr>
      <vt:lpstr>Факты роста Prisma AI</vt:lpstr>
      <vt:lpstr>Гибридная инфраструктура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Scalability of Start Ups Prisma AI Breakthrough</dc:title>
  <dc:creator>user</dc:creator>
  <cp:lastModifiedBy>user</cp:lastModifiedBy>
  <cp:revision>76</cp:revision>
  <dcterms:modified xsi:type="dcterms:W3CDTF">2017-03-28T14:49:51Z</dcterms:modified>
</cp:coreProperties>
</file>