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6"/>
  </p:notesMasterIdLst>
  <p:sldIdLst>
    <p:sldId id="256" r:id="rId2"/>
    <p:sldId id="257" r:id="rId3"/>
    <p:sldId id="313" r:id="rId4"/>
    <p:sldId id="312" r:id="rId5"/>
    <p:sldId id="258" r:id="rId6"/>
    <p:sldId id="260" r:id="rId7"/>
    <p:sldId id="307" r:id="rId8"/>
    <p:sldId id="263" r:id="rId9"/>
    <p:sldId id="261" r:id="rId10"/>
    <p:sldId id="262" r:id="rId11"/>
    <p:sldId id="259" r:id="rId12"/>
    <p:sldId id="306" r:id="rId13"/>
    <p:sldId id="268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5" r:id="rId24"/>
    <p:sldId id="269" r:id="rId25"/>
    <p:sldId id="276" r:id="rId26"/>
    <p:sldId id="270" r:id="rId27"/>
    <p:sldId id="271" r:id="rId28"/>
    <p:sldId id="280" r:id="rId29"/>
    <p:sldId id="273" r:id="rId30"/>
    <p:sldId id="274" r:id="rId31"/>
    <p:sldId id="308" r:id="rId32"/>
    <p:sldId id="275" r:id="rId33"/>
    <p:sldId id="277" r:id="rId34"/>
    <p:sldId id="278" r:id="rId35"/>
    <p:sldId id="279" r:id="rId36"/>
    <p:sldId id="281" r:id="rId37"/>
    <p:sldId id="285" r:id="rId38"/>
    <p:sldId id="309" r:id="rId39"/>
    <p:sldId id="282" r:id="rId40"/>
    <p:sldId id="283" r:id="rId41"/>
    <p:sldId id="310" r:id="rId42"/>
    <p:sldId id="284" r:id="rId43"/>
    <p:sldId id="288" r:id="rId44"/>
    <p:sldId id="286" r:id="rId45"/>
    <p:sldId id="287" r:id="rId46"/>
    <p:sldId id="289" r:id="rId47"/>
    <p:sldId id="290" r:id="rId48"/>
    <p:sldId id="291" r:id="rId49"/>
    <p:sldId id="292" r:id="rId50"/>
    <p:sldId id="293" r:id="rId51"/>
    <p:sldId id="319" r:id="rId52"/>
    <p:sldId id="320" r:id="rId53"/>
    <p:sldId id="321" r:id="rId54"/>
    <p:sldId id="32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7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7647-DB73-4F86-8D50-A81BB138875B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F06A-4191-46F3-8A84-40986CD7C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nalyze.com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ainingpeaks.com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At-what-distance-would-a-top-marathon-runner-have-a-tie-with-a-top-100m-sprint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/>
              <a:t>ВОПРОСЫ</a:t>
            </a:r>
            <a:r>
              <a:rPr lang="ru-RU" sz="3200" baseline="0" dirty="0"/>
              <a:t> В КОНЦЕ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6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Garmin HRM-RUN</a:t>
            </a:r>
          </a:p>
          <a:p>
            <a:pPr marL="0" indent="0">
              <a:buNone/>
            </a:pPr>
            <a:r>
              <a:rPr lang="en-US" dirty="0" err="1"/>
              <a:t>RunScribe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5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www.runalyze.com</a:t>
            </a:r>
            <a:r>
              <a:rPr lang="en-US" dirty="0"/>
              <a:t> – </a:t>
            </a:r>
            <a:r>
              <a:rPr lang="ru-RU" dirty="0"/>
              <a:t>бесплатная, </a:t>
            </a:r>
            <a:r>
              <a:rPr lang="en-US" dirty="0"/>
              <a:t>open source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www.trainingpeaks.com</a:t>
            </a:r>
            <a:r>
              <a:rPr lang="en-US" dirty="0"/>
              <a:t> – </a:t>
            </a:r>
            <a:r>
              <a:rPr lang="ru-RU" dirty="0"/>
              <a:t>платная, </a:t>
            </a:r>
            <a:r>
              <a:rPr lang="en-US" dirty="0"/>
              <a:t>proprietary, closed-source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GoldenCheetah</a:t>
            </a:r>
            <a:r>
              <a:rPr lang="en-US" dirty="0"/>
              <a:t> – </a:t>
            </a:r>
            <a:r>
              <a:rPr lang="ru-RU" dirty="0"/>
              <a:t>бесплатная, </a:t>
            </a:r>
            <a:r>
              <a:rPr lang="en-US" dirty="0"/>
              <a:t>Java, open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GoldenCheetah</a:t>
            </a:r>
            <a:r>
              <a:rPr lang="en-US" dirty="0"/>
              <a:t> – </a:t>
            </a:r>
            <a:r>
              <a:rPr lang="ru-RU" dirty="0"/>
              <a:t>бесплатная, </a:t>
            </a:r>
            <a:r>
              <a:rPr lang="en-US" dirty="0"/>
              <a:t>Java, open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1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GoldenCheetah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PeriPedal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Движение вперёд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Важные компоненты бега (картинки)</a:t>
            </a:r>
          </a:p>
          <a:p>
            <a:r>
              <a:rPr lang="ru-RU" dirty="0"/>
              <a:t>Мышцы ног / рук</a:t>
            </a:r>
          </a:p>
          <a:p>
            <a:r>
              <a:rPr lang="ru-RU" dirty="0"/>
              <a:t>Дыхательная система / кровеносная система</a:t>
            </a:r>
          </a:p>
          <a:p>
            <a:r>
              <a:rPr lang="ru-RU" dirty="0"/>
              <a:t>Вспомогательные мышцы</a:t>
            </a:r>
          </a:p>
          <a:p>
            <a:r>
              <a:rPr lang="ru-RU" dirty="0"/>
              <a:t>Все из них важны!!!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Движение вперёд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Важные компоненты бега (картинки)</a:t>
            </a:r>
          </a:p>
          <a:p>
            <a:r>
              <a:rPr lang="ru-RU" dirty="0"/>
              <a:t>Мышцы ног / рук</a:t>
            </a:r>
          </a:p>
          <a:p>
            <a:r>
              <a:rPr lang="ru-RU" dirty="0"/>
              <a:t>Дыхательная система / кровеносная система</a:t>
            </a:r>
          </a:p>
          <a:p>
            <a:r>
              <a:rPr lang="ru-RU" dirty="0"/>
              <a:t>Вспомогательные мышцы</a:t>
            </a:r>
          </a:p>
          <a:p>
            <a:r>
              <a:rPr lang="ru-RU" dirty="0"/>
              <a:t>Все из них важны!!!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twitch (Type </a:t>
            </a:r>
            <a:r>
              <a:rPr lang="en-US" dirty="0" err="1"/>
              <a:t>IIa</a:t>
            </a:r>
            <a:r>
              <a:rPr lang="en-US" dirty="0"/>
              <a:t>, </a:t>
            </a:r>
            <a:r>
              <a:rPr lang="en-US" dirty="0" err="1"/>
              <a:t>Iib</a:t>
            </a:r>
            <a:r>
              <a:rPr lang="en-US" dirty="0"/>
              <a:t>)</a:t>
            </a:r>
            <a:r>
              <a:rPr lang="ru-RU" dirty="0"/>
              <a:t> (спринт) и </a:t>
            </a:r>
            <a:r>
              <a:rPr lang="en-US" dirty="0"/>
              <a:t>Slow twitch Type I</a:t>
            </a:r>
            <a:r>
              <a:rPr lang="ru-RU" dirty="0"/>
              <a:t> (выносливость) мышцы </a:t>
            </a:r>
            <a:r>
              <a:rPr lang="ru-RU" b="1" dirty="0"/>
              <a:t>(фото)</a:t>
            </a:r>
          </a:p>
          <a:p>
            <a:pPr marL="0" indent="0">
              <a:buNone/>
            </a:pPr>
            <a:r>
              <a:rPr lang="ru-RU" dirty="0"/>
              <a:t>Их роль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14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Фото </a:t>
            </a:r>
            <a:r>
              <a:rPr lang="en-US" dirty="0"/>
              <a:t>Usain Bolt</a:t>
            </a:r>
            <a:r>
              <a:rPr lang="ru-RU" dirty="0"/>
              <a:t> и </a:t>
            </a:r>
            <a:r>
              <a:rPr lang="en-US" dirty="0"/>
              <a:t>Dennis Kimetto</a:t>
            </a:r>
            <a:endParaRPr lang="ru-RU" dirty="0"/>
          </a:p>
          <a:p>
            <a:pPr fontAlgn="ctr"/>
            <a:r>
              <a:rPr lang="en-US" dirty="0"/>
              <a:t>Quiz - </a:t>
            </a:r>
            <a:r>
              <a:rPr lang="ru-RU" dirty="0"/>
              <a:t>кто из них пробежит 1км быстрее?</a:t>
            </a:r>
            <a:endParaRPr lang="en-US" dirty="0"/>
          </a:p>
          <a:p>
            <a:pPr lvl="1" fontAlgn="ctr"/>
            <a:r>
              <a:rPr lang="ru-RU" dirty="0"/>
              <a:t>Болт слаб уже даже на </a:t>
            </a:r>
            <a:r>
              <a:rPr lang="en-US" dirty="0"/>
              <a:t>800m </a:t>
            </a:r>
            <a:r>
              <a:rPr lang="ru-RU" dirty="0"/>
              <a:t>дистанции</a:t>
            </a:r>
            <a:endParaRPr lang="en-US" dirty="0"/>
          </a:p>
          <a:p>
            <a:pPr lvl="1" fontAlgn="ctr"/>
            <a:r>
              <a:rPr lang="en-US" dirty="0">
                <a:hlinkClick r:id="rId3"/>
              </a:rPr>
              <a:t>https://www.quora.com/At-what-distance-would-a-top-marathon-runner-have-a-tie-with-a-top-100m-sprinter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Эволюцая</a:t>
            </a:r>
            <a:r>
              <a:rPr lang="ru-RU" dirty="0"/>
              <a:t> часов от </a:t>
            </a:r>
            <a:r>
              <a:rPr lang="ru-RU" dirty="0" err="1"/>
              <a:t>Гармин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2006 – 305</a:t>
            </a:r>
          </a:p>
          <a:p>
            <a:pPr marL="0" indent="0">
              <a:buNone/>
            </a:pPr>
            <a:r>
              <a:rPr lang="en-US" dirty="0"/>
              <a:t>2011 – 610</a:t>
            </a:r>
          </a:p>
          <a:p>
            <a:pPr marL="0" indent="0">
              <a:buNone/>
            </a:pPr>
            <a:r>
              <a:rPr lang="en-US" dirty="0"/>
              <a:t>2015 – Fenix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Оптические – </a:t>
            </a:r>
            <a:r>
              <a:rPr lang="en-US" dirty="0"/>
              <a:t>Mio Link / </a:t>
            </a:r>
            <a:r>
              <a:rPr lang="en-US" dirty="0" err="1"/>
              <a:t>Scosche</a:t>
            </a:r>
            <a:r>
              <a:rPr lang="en-US" dirty="0"/>
              <a:t> Rhythm+</a:t>
            </a:r>
          </a:p>
          <a:p>
            <a:pPr marL="0" indent="0">
              <a:buNone/>
            </a:pPr>
            <a:r>
              <a:rPr lang="ru-RU" dirty="0"/>
              <a:t>Нательные </a:t>
            </a:r>
            <a:r>
              <a:rPr lang="en-US" dirty="0"/>
              <a:t>Garmin</a:t>
            </a:r>
            <a:r>
              <a:rPr lang="ru-RU" dirty="0"/>
              <a:t> – эволюция (3 штуки)</a:t>
            </a:r>
            <a:endParaRPr lang="en-US" dirty="0"/>
          </a:p>
          <a:p>
            <a:pPr marL="0" indent="0">
              <a:buNone/>
            </a:pP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Электрокардиогра́фия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Плюсы и минусы</a:t>
            </a:r>
          </a:p>
          <a:p>
            <a:pPr marL="0" indent="0">
              <a:buNone/>
            </a:pPr>
            <a:r>
              <a:rPr lang="en-US" dirty="0"/>
              <a:t>HRV – </a:t>
            </a:r>
            <a:r>
              <a:rPr lang="ru-RU" dirty="0" err="1"/>
              <a:t>нельза</a:t>
            </a:r>
            <a:r>
              <a:rPr lang="ru-RU" dirty="0"/>
              <a:t> получить с оптическими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F06A-4191-46F3-8A84-40986CD7C8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0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58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4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F2A3-9636-4363-A146-931CF14511B2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BB77-F2ED-4FB6-B46A-C72ADB6B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7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377837" TargetMode="External"/><Relationship Id="rId2" Type="http://schemas.openxmlformats.org/officeDocument/2006/relationships/hyperlink" Target="https://www.ncbi.nlm.nih.gov/pubmed/2404591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nnersworld.com/newswire/vibram-settles-class-action-lawsu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athon100.com/tulemused/tulemused/jooks?f%5bperiod%5d=all&amp;f%5bcompetitor%5d%5b%5d=40969&amp;f%5bgender%5d=&amp;f%5bcal_dist%5d=&amp;f%5bage_class%5d=&amp;f%5bperiod_custom%5d=19.12.2016+-+19.12.2016#results" TargetMode="External"/><Relationship Id="rId2" Type="http://schemas.openxmlformats.org/officeDocument/2006/relationships/hyperlink" Target="https://www.facebook.com/merunclub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merunclu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Бег - от мифов до 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Konstantin Root</a:t>
            </a:r>
          </a:p>
        </p:txBody>
      </p:sp>
    </p:spTree>
    <p:extLst>
      <p:ext uri="{BB962C8B-B14F-4D97-AF65-F5344CB8AC3E}">
        <p14:creationId xmlns:p14="http://schemas.microsoft.com/office/powerpoint/2010/main" val="350418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21" y="935797"/>
            <a:ext cx="4153712" cy="5815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93164"/>
            <a:ext cx="11766697" cy="842633"/>
          </a:xfrm>
        </p:spPr>
        <p:txBody>
          <a:bodyPr/>
          <a:lstStyle/>
          <a:p>
            <a:pPr algn="ctr"/>
            <a:r>
              <a:rPr lang="ru-RU" dirty="0"/>
              <a:t>Спринтер </a:t>
            </a:r>
            <a:r>
              <a:rPr lang="en-US" dirty="0"/>
              <a:t>vs </a:t>
            </a:r>
            <a:r>
              <a:rPr lang="ru-RU" dirty="0"/>
              <a:t>марафонец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44" y="925165"/>
            <a:ext cx="4552660" cy="58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6850996" cy="637417"/>
          </a:xfrm>
        </p:spPr>
        <p:txBody>
          <a:bodyPr>
            <a:normAutofit fontScale="90000"/>
          </a:bodyPr>
          <a:lstStyle/>
          <a:p>
            <a:r>
              <a:rPr lang="ru-RU" dirty="0"/>
              <a:t>Текущие рекорды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18227"/>
              </p:ext>
            </p:extLst>
          </p:nvPr>
        </p:nvGraphicFramePr>
        <p:xfrm>
          <a:off x="704076" y="1345708"/>
          <a:ext cx="4850639" cy="470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982">
                  <a:extLst>
                    <a:ext uri="{9D8B030D-6E8A-4147-A177-3AD203B41FA5}">
                      <a16:colId xmlns:a16="http://schemas.microsoft.com/office/drawing/2014/main" val="3084458171"/>
                    </a:ext>
                  </a:extLst>
                </a:gridCol>
                <a:gridCol w="1469478">
                  <a:extLst>
                    <a:ext uri="{9D8B030D-6E8A-4147-A177-3AD203B41FA5}">
                      <a16:colId xmlns:a16="http://schemas.microsoft.com/office/drawing/2014/main" val="2427752540"/>
                    </a:ext>
                  </a:extLst>
                </a:gridCol>
                <a:gridCol w="1687179">
                  <a:extLst>
                    <a:ext uri="{9D8B030D-6E8A-4147-A177-3AD203B41FA5}">
                      <a16:colId xmlns:a16="http://schemas.microsoft.com/office/drawing/2014/main" val="2571502668"/>
                    </a:ext>
                  </a:extLst>
                </a:gridCol>
              </a:tblGrid>
              <a:tr h="942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дистанция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время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скорость </a:t>
                      </a:r>
                      <a:b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</a:br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(мин/км)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8124191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100м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9.59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01:35.9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9547943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200м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19.19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01:36.0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243989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400м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43.04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01:47.6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79239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1500м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03:26.0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02:17.3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2552977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3000м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07:20.7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02:26.9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3757718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5000м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12:37.5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02:31.5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629746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10000м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26:17.5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02:37.8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809263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21.1км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0:58:23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02:46.0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263232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42.2км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2:02:57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02:54.8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3054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62" y="1345708"/>
            <a:ext cx="5349263" cy="42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6850996" cy="637417"/>
          </a:xfrm>
        </p:spPr>
        <p:txBody>
          <a:bodyPr>
            <a:normAutofit fontScale="90000"/>
          </a:bodyPr>
          <a:lstStyle/>
          <a:p>
            <a:r>
              <a:rPr lang="ru-RU" dirty="0"/>
              <a:t>Текущие рекорды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75153"/>
              </p:ext>
            </p:extLst>
          </p:nvPr>
        </p:nvGraphicFramePr>
        <p:xfrm>
          <a:off x="3290248" y="2162386"/>
          <a:ext cx="5077617" cy="283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3249">
                  <a:extLst>
                    <a:ext uri="{9D8B030D-6E8A-4147-A177-3AD203B41FA5}">
                      <a16:colId xmlns:a16="http://schemas.microsoft.com/office/drawing/2014/main" val="3084458171"/>
                    </a:ext>
                  </a:extLst>
                </a:gridCol>
                <a:gridCol w="1538240">
                  <a:extLst>
                    <a:ext uri="{9D8B030D-6E8A-4147-A177-3AD203B41FA5}">
                      <a16:colId xmlns:a16="http://schemas.microsoft.com/office/drawing/2014/main" val="2427752540"/>
                    </a:ext>
                  </a:extLst>
                </a:gridCol>
                <a:gridCol w="1766128">
                  <a:extLst>
                    <a:ext uri="{9D8B030D-6E8A-4147-A177-3AD203B41FA5}">
                      <a16:colId xmlns:a16="http://schemas.microsoft.com/office/drawing/2014/main" val="2571502668"/>
                    </a:ext>
                  </a:extLst>
                </a:gridCol>
              </a:tblGrid>
              <a:tr h="959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дистанция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время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скорость </a:t>
                      </a:r>
                      <a:b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</a:br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(мин/км)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812419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50км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2:43:38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03:16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82531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100км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6:13:33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03:44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941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303.5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км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24:00:00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04:44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11598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560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км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80:44:00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08:39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381413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0км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86:11:00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10:21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52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Мифы и заблуждения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25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Бег убивает коленки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>
                <a:hlinkClick r:id="rId2"/>
              </a:rPr>
              <a:t>https://www.ncbi.nlm.nih.gov/pubmed/24045919</a:t>
            </a:r>
            <a:endParaRPr lang="en-US" dirty="0"/>
          </a:p>
          <a:p>
            <a:pPr marL="0" indent="0" fontAlgn="ctr">
              <a:buNone/>
            </a:pPr>
            <a:r>
              <a:rPr lang="en-US" dirty="0">
                <a:hlinkClick r:id="rId3"/>
              </a:rPr>
              <a:t>https://www.ncbi.nlm.nih.gov/pubmed/23377837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3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Бег по асфальту вреден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Правильная техника бега</a:t>
            </a:r>
          </a:p>
          <a:p>
            <a:pPr marL="0" indent="0">
              <a:buNone/>
            </a:pPr>
            <a:r>
              <a:rPr lang="ru-RU" dirty="0"/>
              <a:t>Правильная обувь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6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Бег босиком </a:t>
            </a:r>
            <a:r>
              <a:rPr lang="en-US" dirty="0"/>
              <a:t>"barefoot running" </a:t>
            </a:r>
            <a:r>
              <a:rPr lang="ru-RU" dirty="0"/>
              <a:t>и </a:t>
            </a:r>
            <a:r>
              <a:rPr lang="en-US" dirty="0"/>
              <a:t>"</a:t>
            </a:r>
            <a:r>
              <a:rPr lang="en-US" dirty="0" err="1"/>
              <a:t>Vibram</a:t>
            </a:r>
            <a:r>
              <a:rPr lang="en-US" dirty="0"/>
              <a:t> Five Fingers"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общем случае – он опасен</a:t>
            </a:r>
          </a:p>
          <a:p>
            <a:pPr fontAlgn="ctr"/>
            <a:r>
              <a:rPr lang="ru-RU" dirty="0"/>
              <a:t>Только если вы уже умете хорошо бегать</a:t>
            </a:r>
          </a:p>
          <a:p>
            <a:pPr fontAlgn="ctr"/>
            <a:r>
              <a:rPr lang="ru-RU" dirty="0"/>
              <a:t>Бег по мягкой поверхности (типа трава)</a:t>
            </a:r>
          </a:p>
          <a:p>
            <a:pPr fontAlgn="ctr"/>
            <a:r>
              <a:rPr lang="ru-RU" dirty="0"/>
              <a:t>Недолго (1-2км)</a:t>
            </a:r>
          </a:p>
          <a:p>
            <a:pPr fontAlgn="ctr"/>
            <a:r>
              <a:rPr lang="en-US" dirty="0">
                <a:hlinkClick r:id="rId2"/>
              </a:rPr>
              <a:t>http://www.runnersworld.com/newswire/vibram-settles-class-action-lawsuit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Бег на дорожке не сравним с бегом на улице/аре</a:t>
            </a:r>
            <a:r>
              <a:rPr lang="en-US" dirty="0"/>
              <a:t>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ru-RU" dirty="0"/>
              <a:t>Вполне работает - опробовано на себе</a:t>
            </a:r>
          </a:p>
          <a:p>
            <a:pPr fontAlgn="ctr"/>
            <a:r>
              <a:rPr lang="ru-RU" dirty="0"/>
              <a:t>Единственный минус - если постоянно бегать на дорожке, то первый забег на улице будет с лёгким головокружением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8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нужно заниматься физическими упражнениями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3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Монотонный или быстрый бег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«Бег каждое утро по 1/3/5 км развивает.</a:t>
            </a:r>
            <a:br>
              <a:rPr lang="ru-RU" dirty="0"/>
            </a:br>
            <a:r>
              <a:rPr lang="ru-RU" dirty="0"/>
              <a:t>Нужно просто больше бегать.</a:t>
            </a:r>
            <a:br>
              <a:rPr lang="ru-RU" dirty="0"/>
            </a:br>
            <a:r>
              <a:rPr lang="ru-RU" dirty="0"/>
              <a:t>Что бы бегать быстрее нужно постоянно быстро бегать.»</a:t>
            </a:r>
          </a:p>
          <a:p>
            <a:r>
              <a:rPr lang="ru-RU" dirty="0"/>
              <a:t>Нужно разнообразие и встряски организму – иначе он адаптируется</a:t>
            </a:r>
          </a:p>
          <a:p>
            <a:r>
              <a:rPr lang="ru-RU" dirty="0"/>
              <a:t>Нагрузки должны увеличивать плавно</a:t>
            </a:r>
          </a:p>
          <a:p>
            <a:r>
              <a:rPr lang="ru-RU" dirty="0"/>
              <a:t>Нужно соблюдать баланс между нагрузками и отдыхом</a:t>
            </a:r>
          </a:p>
          <a:p>
            <a:r>
              <a:rPr lang="ru-RU" dirty="0"/>
              <a:t>В общем случае – бегать на максимум нужно только на соревнованиях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5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мне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Директор по разработке @</a:t>
            </a:r>
            <a:r>
              <a:rPr lang="en-US" sz="2400" dirty="0"/>
              <a:t> Malwarebytes</a:t>
            </a:r>
          </a:p>
          <a:p>
            <a:pPr marL="0" indent="0">
              <a:buNone/>
            </a:pPr>
            <a:r>
              <a:rPr lang="ru-RU" sz="2400" dirty="0"/>
              <a:t>Начал бегать с нуля в марте 2012 когда мне уже было 33г</a:t>
            </a:r>
          </a:p>
          <a:p>
            <a:pPr marL="0" indent="0">
              <a:buNone/>
            </a:pPr>
            <a:r>
              <a:rPr lang="ru-RU" sz="2400" dirty="0"/>
              <a:t>Тренируюсь для бега на 21км/42км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555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Нужно дышать через нос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Дышать нужно через рот – иначе вы не получите достаточно кислорода необходимого для работы мышц</a:t>
            </a:r>
          </a:p>
        </p:txBody>
      </p:sp>
    </p:spTree>
    <p:extLst>
      <p:ext uri="{BB962C8B-B14F-4D97-AF65-F5344CB8AC3E}">
        <p14:creationId xmlns:p14="http://schemas.microsoft.com/office/powerpoint/2010/main" val="64344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Бег в холодную погоду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Нет неправильной погоды – есть неправильная одежда</a:t>
            </a:r>
          </a:p>
          <a:p>
            <a:pPr marL="0" indent="0">
              <a:buNone/>
            </a:pPr>
            <a:r>
              <a:rPr lang="ru-RU" dirty="0"/>
              <a:t>Бегать можно и в -30С</a:t>
            </a:r>
          </a:p>
          <a:p>
            <a:r>
              <a:rPr lang="ru-RU" dirty="0"/>
              <a:t>Подогрев кроссовок и варежек перед бегом</a:t>
            </a:r>
          </a:p>
          <a:p>
            <a:r>
              <a:rPr lang="ru-RU" dirty="0"/>
              <a:t>Лыжная маска на лицо защитит от мороза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Бег в наушниках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Темп музыки влияет на темп бега</a:t>
            </a:r>
          </a:p>
          <a:p>
            <a:pPr marL="0" indent="0">
              <a:buNone/>
            </a:pPr>
            <a:r>
              <a:rPr lang="ru-RU" dirty="0"/>
              <a:t>Либо нужно очень чётко подбирать темп, либо отказаться</a:t>
            </a:r>
          </a:p>
          <a:p>
            <a:pPr marL="0" indent="0">
              <a:buNone/>
            </a:pPr>
            <a:r>
              <a:rPr lang="ru-RU" dirty="0"/>
              <a:t>Моё решение</a:t>
            </a:r>
          </a:p>
          <a:p>
            <a:r>
              <a:rPr lang="ru-RU" dirty="0"/>
              <a:t>Слушаю подкасты</a:t>
            </a:r>
          </a:p>
          <a:p>
            <a:r>
              <a:rPr lang="ru-RU" dirty="0"/>
              <a:t>Динамичная музыка для поддержки на сложных тренировках</a:t>
            </a:r>
          </a:p>
          <a:p>
            <a:pPr marL="0" indent="0">
              <a:buNone/>
            </a:pPr>
            <a:r>
              <a:rPr lang="ru-RU" dirty="0"/>
              <a:t>На соревнованиях наушники запрещены, но часто можно использовать</a:t>
            </a:r>
          </a:p>
        </p:txBody>
      </p:sp>
    </p:spTree>
    <p:extLst>
      <p:ext uri="{BB962C8B-B14F-4D97-AF65-F5344CB8AC3E}">
        <p14:creationId xmlns:p14="http://schemas.microsoft.com/office/powerpoint/2010/main" val="169208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 обувь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ru-RU" dirty="0"/>
              <a:t>Есть правильная и оптимальная обувь для всех.</a:t>
            </a:r>
          </a:p>
          <a:p>
            <a:pPr marL="0" indent="0" fontAlgn="ctr">
              <a:buNone/>
            </a:pPr>
            <a:r>
              <a:rPr lang="ru-RU" dirty="0"/>
              <a:t>Чем дороже обувь, тем она лучше.</a:t>
            </a:r>
          </a:p>
          <a:p>
            <a:pPr marL="0" indent="0" fontAlgn="ctr">
              <a:buNone/>
            </a:pPr>
            <a:r>
              <a:rPr lang="ru-RU" dirty="0"/>
              <a:t>Есть универсальная обувь</a:t>
            </a:r>
          </a:p>
          <a:p>
            <a:pPr fontAlgn="ctr"/>
            <a:r>
              <a:rPr lang="ru-RU" dirty="0"/>
              <a:t>Нет - у каждого разная нога и предпочтения.</a:t>
            </a:r>
          </a:p>
          <a:p>
            <a:pPr fontAlgn="ctr"/>
            <a:r>
              <a:rPr lang="ru-RU" dirty="0"/>
              <a:t>Но в </a:t>
            </a:r>
            <a:r>
              <a:rPr lang="en-US" dirty="0"/>
              <a:t>high-end </a:t>
            </a:r>
            <a:r>
              <a:rPr lang="ru-RU" dirty="0"/>
              <a:t>конечно есть фавориты.</a:t>
            </a:r>
            <a:endParaRPr lang="en-US" dirty="0"/>
          </a:p>
          <a:p>
            <a:pPr marL="0" indent="0" fontAlgn="ctr">
              <a:buNone/>
            </a:pPr>
            <a:r>
              <a:rPr lang="en-US" dirty="0"/>
              <a:t>Asics vs Adidas - 300km vs 800km</a:t>
            </a:r>
          </a:p>
          <a:p>
            <a:pPr marL="0" indent="0" fontAlgn="ctr">
              <a:buNone/>
            </a:pPr>
            <a:r>
              <a:rPr lang="ru-RU" dirty="0"/>
              <a:t>Жизнь кроссовок от 200км до 1000км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0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0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77" y="2421163"/>
            <a:ext cx="7242277" cy="31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3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358" y="344824"/>
            <a:ext cx="8610600" cy="1293028"/>
          </a:xfrm>
        </p:spPr>
        <p:txBody>
          <a:bodyPr/>
          <a:lstStyle/>
          <a:p>
            <a:r>
              <a:rPr lang="ru-RU" dirty="0"/>
              <a:t>Забавные</a:t>
            </a:r>
            <a:r>
              <a:rPr lang="en-US" dirty="0"/>
              <a:t> (4iiii </a:t>
            </a:r>
            <a:r>
              <a:rPr lang="en-US" dirty="0" err="1"/>
              <a:t>Sportiiii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6" y="1774561"/>
            <a:ext cx="8664121" cy="45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058" y="463654"/>
            <a:ext cx="8610600" cy="1293028"/>
          </a:xfrm>
        </p:spPr>
        <p:txBody>
          <a:bodyPr/>
          <a:lstStyle/>
          <a:p>
            <a:r>
              <a:rPr lang="ru-RU" dirty="0"/>
              <a:t>Бесполезные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51" y="1756682"/>
            <a:ext cx="82391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5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Непроверенные</a:t>
            </a:r>
            <a:r>
              <a:rPr lang="en-US" dirty="0"/>
              <a:t> (</a:t>
            </a:r>
            <a:r>
              <a:rPr lang="en-US" dirty="0" err="1"/>
              <a:t>Stryd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99771"/>
            <a:ext cx="85852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41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175" y="323310"/>
            <a:ext cx="8610600" cy="1293028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/>
              <a:t>Часы для бега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6" y="1959428"/>
            <a:ext cx="3444702" cy="4231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49" y="1934337"/>
            <a:ext cx="3735537" cy="4256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77" y="1934337"/>
            <a:ext cx="3482928" cy="42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Мои 4.5 года бега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 4.5 года набегал в </a:t>
            </a:r>
            <a:r>
              <a:rPr lang="en-US" sz="2400" dirty="0"/>
              <a:t>1000+ </a:t>
            </a:r>
            <a:r>
              <a:rPr lang="ru-RU" sz="2400" dirty="0"/>
              <a:t>тренировках 10,000км </a:t>
            </a:r>
          </a:p>
          <a:p>
            <a:pPr marL="0" indent="0">
              <a:buNone/>
            </a:pPr>
            <a:r>
              <a:rPr lang="ru-RU" sz="2400" dirty="0"/>
              <a:t>8 марафонов, 10 полумарафонов.</a:t>
            </a:r>
          </a:p>
          <a:p>
            <a:pPr marL="0" indent="0">
              <a:buNone/>
            </a:pPr>
            <a:r>
              <a:rPr lang="ru-RU" sz="2400" dirty="0"/>
              <a:t>2 года тренировался сам, потом с тренером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Тренер – </a:t>
            </a:r>
            <a:r>
              <a:rPr lang="en-US" sz="2400" dirty="0"/>
              <a:t>Ilja Nikolajev </a:t>
            </a:r>
            <a:r>
              <a:rPr lang="en-US" sz="2400" dirty="0">
                <a:hlinkClick r:id="rId2"/>
              </a:rPr>
              <a:t>https://www.facebook.com/merunclub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5</a:t>
            </a:r>
            <a:r>
              <a:rPr lang="ru-RU" sz="2400" dirty="0"/>
              <a:t>км</a:t>
            </a:r>
            <a:r>
              <a:rPr lang="en-US" sz="2400" dirty="0"/>
              <a:t> 19</a:t>
            </a:r>
            <a:r>
              <a:rPr lang="ru-RU" sz="2400" dirty="0"/>
              <a:t>мин, 10км</a:t>
            </a:r>
            <a:r>
              <a:rPr lang="en-US" sz="2400" dirty="0"/>
              <a:t> </a:t>
            </a:r>
            <a:r>
              <a:rPr lang="ru-RU" sz="2400" dirty="0"/>
              <a:t>40мин, 21.1км 1:28, 42.2км 3:14.</a:t>
            </a:r>
          </a:p>
          <a:p>
            <a:pPr marL="0" indent="0">
              <a:buNone/>
            </a:pPr>
            <a:r>
              <a:rPr lang="ru-RU" sz="2400" dirty="0">
                <a:hlinkClick r:id="rId3"/>
              </a:rPr>
              <a:t>Данные на </a:t>
            </a:r>
            <a:r>
              <a:rPr lang="en-US" sz="2400" dirty="0">
                <a:hlinkClick r:id="rId3"/>
              </a:rPr>
              <a:t>marathon100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1348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389" y="420128"/>
            <a:ext cx="8610600" cy="1293028"/>
          </a:xfrm>
        </p:spPr>
        <p:txBody>
          <a:bodyPr/>
          <a:lstStyle/>
          <a:p>
            <a:r>
              <a:rPr lang="en-US" dirty="0"/>
              <a:t>Garmin </a:t>
            </a:r>
            <a:r>
              <a:rPr lang="en-US" dirty="0" err="1"/>
              <a:t>Foodpod</a:t>
            </a:r>
            <a:r>
              <a:rPr lang="ru-RU" dirty="0"/>
              <a:t> (скорость)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55" y="1793979"/>
            <a:ext cx="5753548" cy="44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0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Garmin HRM-RUN (</a:t>
            </a:r>
            <a:r>
              <a:rPr lang="ru-RU" dirty="0"/>
              <a:t>пульс)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1"/>
            <a:ext cx="7979229" cy="44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26" y="764373"/>
            <a:ext cx="10485474" cy="1293028"/>
          </a:xfrm>
        </p:spPr>
        <p:txBody>
          <a:bodyPr/>
          <a:lstStyle/>
          <a:p>
            <a:r>
              <a:rPr lang="en-US" dirty="0"/>
              <a:t>Mio Link &amp; </a:t>
            </a:r>
            <a:r>
              <a:rPr lang="en-US" dirty="0" err="1"/>
              <a:t>Scosche</a:t>
            </a:r>
            <a:r>
              <a:rPr lang="en-US" dirty="0"/>
              <a:t> Rhythm+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пульс)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64" y="2569521"/>
            <a:ext cx="3787736" cy="378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3422" y="1528623"/>
            <a:ext cx="3742442" cy="54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Runscribe</a:t>
            </a:r>
            <a:r>
              <a:rPr lang="en-US" dirty="0"/>
              <a:t> (</a:t>
            </a:r>
            <a:r>
              <a:rPr lang="ru-RU" dirty="0"/>
              <a:t>Данные </a:t>
            </a:r>
            <a:r>
              <a:rPr lang="en-US" dirty="0"/>
              <a:t>o </a:t>
            </a:r>
            <a:r>
              <a:rPr lang="ru-RU" dirty="0"/>
              <a:t>бег</a:t>
            </a:r>
            <a:r>
              <a:rPr lang="en-US" dirty="0"/>
              <a:t>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07" y="2057401"/>
            <a:ext cx="4427764" cy="41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14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3" y="764373"/>
            <a:ext cx="10910777" cy="1293028"/>
          </a:xfrm>
        </p:spPr>
        <p:txBody>
          <a:bodyPr/>
          <a:lstStyle/>
          <a:p>
            <a:r>
              <a:rPr lang="en-US" dirty="0"/>
              <a:t>Skulpt (% </a:t>
            </a:r>
            <a:r>
              <a:rPr lang="ru-RU" dirty="0"/>
              <a:t>жира</a:t>
            </a:r>
            <a:r>
              <a:rPr lang="en-US" dirty="0"/>
              <a:t>, </a:t>
            </a:r>
            <a:r>
              <a:rPr lang="ru-RU" dirty="0"/>
              <a:t>Измерение мышц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43" y="2057401"/>
            <a:ext cx="7116536" cy="44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72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07" y="764373"/>
            <a:ext cx="10687493" cy="1293028"/>
          </a:xfrm>
        </p:spPr>
        <p:txBody>
          <a:bodyPr/>
          <a:lstStyle/>
          <a:p>
            <a:r>
              <a:rPr lang="en-US" dirty="0" err="1"/>
              <a:t>Moxy</a:t>
            </a:r>
            <a:r>
              <a:rPr lang="en-US" dirty="0"/>
              <a:t> (</a:t>
            </a:r>
            <a:r>
              <a:rPr lang="en-US" dirty="0" err="1"/>
              <a:t>Nirs</a:t>
            </a:r>
            <a:r>
              <a:rPr lang="en-US" dirty="0"/>
              <a:t>, </a:t>
            </a:r>
            <a:r>
              <a:rPr lang="ru-RU" dirty="0"/>
              <a:t>Измерение </a:t>
            </a:r>
            <a:r>
              <a:rPr lang="en-US" dirty="0"/>
              <a:t>SmO2 / </a:t>
            </a:r>
            <a:r>
              <a:rPr lang="en-US" dirty="0" err="1"/>
              <a:t>tHb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70" y="1937658"/>
            <a:ext cx="5570766" cy="45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4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данных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анализировать?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3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865" y="317805"/>
            <a:ext cx="8610600" cy="1293028"/>
          </a:xfrm>
        </p:spPr>
        <p:txBody>
          <a:bodyPr/>
          <a:lstStyle/>
          <a:p>
            <a:r>
              <a:rPr lang="ru-RU" dirty="0"/>
              <a:t>Социальные порталы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2411"/>
            <a:ext cx="8926286" cy="48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3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486" y="289334"/>
            <a:ext cx="8610600" cy="1293028"/>
          </a:xfrm>
        </p:spPr>
        <p:txBody>
          <a:bodyPr/>
          <a:lstStyle/>
          <a:p>
            <a:r>
              <a:rPr lang="ru-RU" dirty="0"/>
              <a:t>Базовый Функционал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6" y="1324590"/>
            <a:ext cx="9666515" cy="52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такое бег?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11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805" y="232745"/>
            <a:ext cx="8610600" cy="1293028"/>
          </a:xfrm>
        </p:spPr>
        <p:txBody>
          <a:bodyPr/>
          <a:lstStyle/>
          <a:p>
            <a:r>
              <a:rPr lang="ru-RU" dirty="0"/>
              <a:t>Продвинутые системы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9" y="1281223"/>
            <a:ext cx="11235576" cy="53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34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233" y="424131"/>
            <a:ext cx="8610600" cy="1293028"/>
          </a:xfrm>
        </p:spPr>
        <p:txBody>
          <a:bodyPr/>
          <a:lstStyle/>
          <a:p>
            <a:r>
              <a:rPr lang="en-US" dirty="0" err="1"/>
              <a:t>Goldencheetah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73" y="1612455"/>
            <a:ext cx="8804226" cy="49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233" y="424131"/>
            <a:ext cx="8610600" cy="1293028"/>
          </a:xfrm>
        </p:spPr>
        <p:txBody>
          <a:bodyPr/>
          <a:lstStyle/>
          <a:p>
            <a:r>
              <a:rPr lang="ru-RU" dirty="0"/>
              <a:t>Больше чем вам потребуется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46" y="1545727"/>
            <a:ext cx="8577755" cy="51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6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764373"/>
            <a:ext cx="10666228" cy="1293028"/>
          </a:xfrm>
        </p:spPr>
        <p:txBody>
          <a:bodyPr/>
          <a:lstStyle/>
          <a:p>
            <a:r>
              <a:rPr lang="ru-RU" dirty="0"/>
              <a:t>Анализ данных во время тренировки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2594260"/>
            <a:ext cx="11384496" cy="33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3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анализировать?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68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Время в разных зонах </a:t>
            </a:r>
            <a:r>
              <a:rPr lang="en-US" dirty="0"/>
              <a:t>HR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Скорость восстановления пульса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HRV</a:t>
            </a:r>
            <a:r>
              <a:rPr lang="ru-RU" dirty="0"/>
              <a:t> (</a:t>
            </a:r>
            <a:r>
              <a:rPr lang="en-US" dirty="0"/>
              <a:t>Heart Rate Variability - difference between heart strikes while maintaining same level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90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Параметры бега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Количество шагов в минуту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Длина шага</a:t>
            </a:r>
          </a:p>
          <a:p>
            <a:pPr marL="0" indent="0">
              <a:buNone/>
            </a:pPr>
            <a:r>
              <a:rPr lang="ru-RU" dirty="0"/>
              <a:t>Вертикальное перемещение во время бега</a:t>
            </a:r>
          </a:p>
          <a:p>
            <a:pPr marL="0" indent="0">
              <a:buNone/>
            </a:pPr>
            <a:r>
              <a:rPr lang="en-US" dirty="0"/>
              <a:t>Ground contact time</a:t>
            </a:r>
          </a:p>
          <a:p>
            <a:pPr marL="0" indent="0">
              <a:buNone/>
            </a:pPr>
            <a:r>
              <a:rPr lang="en-US" dirty="0"/>
              <a:t>Right/left leg balance</a:t>
            </a:r>
          </a:p>
          <a:p>
            <a:pPr marL="0" indent="0">
              <a:buNone/>
            </a:pPr>
            <a:r>
              <a:rPr lang="en-US" dirty="0"/>
              <a:t>Ground impact</a:t>
            </a:r>
          </a:p>
        </p:txBody>
      </p:sp>
    </p:spTree>
    <p:extLst>
      <p:ext uri="{BB962C8B-B14F-4D97-AF65-F5344CB8AC3E}">
        <p14:creationId xmlns:p14="http://schemas.microsoft.com/office/powerpoint/2010/main" val="2826699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Нагрузка с тренировок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ATL / TSB / CTL / Running Economy</a:t>
            </a:r>
          </a:p>
          <a:p>
            <a:pPr lvl="1" fontAlgn="ctr"/>
            <a:r>
              <a:rPr lang="en-US" dirty="0"/>
              <a:t>Acute Training Load ("fatigue")</a:t>
            </a:r>
          </a:p>
          <a:p>
            <a:pPr lvl="1" fontAlgn="ctr"/>
            <a:r>
              <a:rPr lang="en-US" dirty="0"/>
              <a:t>Training Stress Balance ("performance")</a:t>
            </a:r>
          </a:p>
          <a:p>
            <a:pPr lvl="1" fontAlgn="ctr"/>
            <a:r>
              <a:rPr lang="en-US" dirty="0"/>
              <a:t>Chronic Training Load ("fitness")</a:t>
            </a:r>
          </a:p>
          <a:p>
            <a:pPr lvl="1" fontAlgn="ctr"/>
            <a:r>
              <a:rPr lang="en-US" dirty="0"/>
              <a:t>Running economy How far body can run on given amount of energy</a:t>
            </a:r>
          </a:p>
          <a:p>
            <a:pPr fontAlgn="ctr"/>
            <a:r>
              <a:rPr lang="en-US" dirty="0"/>
              <a:t>VDOT / TRIMP</a:t>
            </a:r>
            <a:r>
              <a:rPr lang="ru-RU" dirty="0"/>
              <a:t> / </a:t>
            </a:r>
            <a:r>
              <a:rPr lang="en-US" dirty="0"/>
              <a:t>Training effect</a:t>
            </a:r>
          </a:p>
          <a:p>
            <a:pPr lvl="1" fontAlgn="ctr"/>
            <a:r>
              <a:rPr lang="en-US" dirty="0"/>
              <a:t>VDOT Performance estimate based on VO2MAX with average Running Economy</a:t>
            </a:r>
          </a:p>
          <a:p>
            <a:pPr lvl="1" fontAlgn="ctr"/>
            <a:r>
              <a:rPr lang="en-US" dirty="0"/>
              <a:t>TRIMP Training impulse that estimates effort of given run (Latest version - exponential values based on HR zones.)</a:t>
            </a:r>
          </a:p>
        </p:txBody>
      </p:sp>
    </p:spTree>
    <p:extLst>
      <p:ext uri="{BB962C8B-B14F-4D97-AF65-F5344CB8AC3E}">
        <p14:creationId xmlns:p14="http://schemas.microsoft.com/office/powerpoint/2010/main" val="1641033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Доставка и потребление кислорода в мышцах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x-none" dirty="0"/>
              <a:t>SmO2 / tHb / NiRS</a:t>
            </a:r>
          </a:p>
          <a:p>
            <a:pPr lvl="1" fontAlgn="ctr"/>
            <a:r>
              <a:rPr lang="x-none" dirty="0"/>
              <a:t>NiRS - </a:t>
            </a:r>
            <a:r>
              <a:rPr lang="en-US" dirty="0"/>
              <a:t>Near-infrared spectroscopy (NIRS) has been shown to measure the oxygen saturation of blood in muscle (SmO</a:t>
            </a:r>
            <a:r>
              <a:rPr lang="en-US" baseline="-25000" dirty="0"/>
              <a:t>2</a:t>
            </a:r>
            <a:r>
              <a:rPr lang="en-US" dirty="0"/>
              <a:t>) or other body tissues (StO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 fontAlgn="ctr"/>
            <a:r>
              <a:rPr lang="x-none" dirty="0"/>
              <a:t>SmO2 - </a:t>
            </a:r>
            <a:r>
              <a:rPr lang="en-US" dirty="0"/>
              <a:t>Muscle Oxygen Saturation</a:t>
            </a:r>
          </a:p>
          <a:p>
            <a:pPr lvl="1" fontAlgn="ctr"/>
            <a:r>
              <a:rPr lang="en-US" dirty="0" err="1"/>
              <a:t>tHb</a:t>
            </a:r>
            <a:r>
              <a:rPr lang="en-US" dirty="0"/>
              <a:t> - Concentration of total hemoglobin</a:t>
            </a:r>
          </a:p>
        </p:txBody>
      </p:sp>
    </p:spTree>
    <p:extLst>
      <p:ext uri="{BB962C8B-B14F-4D97-AF65-F5344CB8AC3E}">
        <p14:creationId xmlns:p14="http://schemas.microsoft.com/office/powerpoint/2010/main" val="951755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со всем этим делать?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2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" y="0"/>
            <a:ext cx="121842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Дистанции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849" y="2510163"/>
            <a:ext cx="5593078" cy="2801139"/>
          </a:xfrm>
          <a:solidFill>
            <a:schemeClr val="tx2">
              <a:lumMod val="50000"/>
              <a:alpha val="86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Спринт (</a:t>
            </a:r>
            <a:r>
              <a:rPr lang="en-US" sz="2800" dirty="0"/>
              <a:t>100</a:t>
            </a:r>
            <a:r>
              <a:rPr lang="ru-RU" sz="2800" dirty="0"/>
              <a:t>м-400м)</a:t>
            </a:r>
          </a:p>
          <a:p>
            <a:pPr marL="0" indent="0">
              <a:buNone/>
            </a:pPr>
            <a:r>
              <a:rPr lang="ru-RU" sz="2800" dirty="0"/>
              <a:t>Средние (800м-5000м)</a:t>
            </a:r>
          </a:p>
          <a:p>
            <a:pPr marL="0" indent="0">
              <a:buNone/>
            </a:pPr>
            <a:r>
              <a:rPr lang="ru-RU" sz="2800" dirty="0"/>
              <a:t>Длинные (</a:t>
            </a:r>
            <a:r>
              <a:rPr lang="en-US" sz="2800" dirty="0"/>
              <a:t>5</a:t>
            </a:r>
            <a:r>
              <a:rPr lang="ru-RU" sz="2800" dirty="0"/>
              <a:t>км-42км)</a:t>
            </a:r>
          </a:p>
          <a:p>
            <a:pPr marL="0" indent="0">
              <a:buNone/>
            </a:pPr>
            <a:r>
              <a:rPr lang="ru-RU" sz="2800" dirty="0"/>
              <a:t>Ультра (42км+)</a:t>
            </a:r>
          </a:p>
          <a:p>
            <a:pPr marL="0" indent="0">
              <a:buNone/>
            </a:pPr>
            <a:r>
              <a:rPr lang="ru-RU" sz="2800" dirty="0"/>
              <a:t>На выносливость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вы не понимаете, как будете использовать данные, то они вам не нужны.</a:t>
            </a:r>
          </a:p>
          <a:p>
            <a:pPr marL="0" indent="0">
              <a:buNone/>
            </a:pPr>
            <a:r>
              <a:rPr lang="ru-RU" dirty="0"/>
              <a:t>Если ваш тренер не сказал собирать нужную информацию, то она не нужна.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Исключение: скорость бега, кол-во шагов в минуту, </a:t>
            </a:r>
            <a:r>
              <a:rPr lang="en-US" dirty="0"/>
              <a:t>HR.</a:t>
            </a:r>
            <a:br>
              <a:rPr lang="ru-RU" dirty="0"/>
            </a:br>
            <a:r>
              <a:rPr lang="ru-RU" dirty="0"/>
              <a:t>Вы потом возможно захотите посмотреть на свои ранние забеги.</a:t>
            </a:r>
          </a:p>
        </p:txBody>
      </p:sp>
    </p:spTree>
    <p:extLst>
      <p:ext uri="{BB962C8B-B14F-4D97-AF65-F5344CB8AC3E}">
        <p14:creationId xmlns:p14="http://schemas.microsoft.com/office/powerpoint/2010/main" val="4293272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43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тренировки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72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тренироваться?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Постоянство!</a:t>
            </a:r>
          </a:p>
          <a:p>
            <a:pPr marL="0" indent="0">
              <a:buNone/>
            </a:pPr>
            <a:r>
              <a:rPr lang="ru-RU" dirty="0"/>
              <a:t>Достаточно спать каждый день – усталость накапливается!</a:t>
            </a:r>
          </a:p>
          <a:p>
            <a:pPr marL="0" indent="0">
              <a:buNone/>
            </a:pPr>
            <a:r>
              <a:rPr lang="ru-RU" dirty="0"/>
              <a:t>Меньше стресса и хорошее питание.</a:t>
            </a:r>
          </a:p>
          <a:p>
            <a:pPr marL="0" indent="0">
              <a:buNone/>
            </a:pPr>
            <a:r>
              <a:rPr lang="ru-RU" dirty="0"/>
              <a:t>Хороший план тренировок – баланс нагрузок и отдыха, постоянные встряски организма</a:t>
            </a:r>
          </a:p>
          <a:p>
            <a:pPr marL="0" indent="0">
              <a:buNone/>
            </a:pPr>
            <a:r>
              <a:rPr lang="ru-RU" dirty="0"/>
              <a:t>Занятия нужными физическими упражнениями</a:t>
            </a:r>
          </a:p>
          <a:p>
            <a:pPr marL="0" indent="0">
              <a:buNone/>
            </a:pPr>
            <a:r>
              <a:rPr lang="ru-RU" dirty="0"/>
              <a:t>Тренер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57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ru-RU" dirty="0"/>
              <a:t>Детали тренировок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Отдельная и сложная тема не на один час</a:t>
            </a:r>
          </a:p>
          <a:p>
            <a:pPr marL="0" indent="0">
              <a:buNone/>
            </a:pPr>
            <a:r>
              <a:rPr lang="ru-RU" dirty="0"/>
              <a:t>Самый простой путь – найдите опытного тренера и сделайте план исходя из ваших целей</a:t>
            </a:r>
          </a:p>
          <a:p>
            <a:pPr marL="0" indent="0">
              <a:buNone/>
            </a:pPr>
            <a:r>
              <a:rPr lang="ru-RU" dirty="0"/>
              <a:t>Мой выбор – </a:t>
            </a:r>
            <a:r>
              <a:rPr lang="en-US" dirty="0"/>
              <a:t>Ilja </a:t>
            </a:r>
            <a:r>
              <a:rPr lang="en-US" dirty="0" err="1"/>
              <a:t>Nikolaev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https://www.facebook.com/merunclub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79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74" y="0"/>
            <a:ext cx="8610600" cy="1293028"/>
          </a:xfrm>
        </p:spPr>
        <p:txBody>
          <a:bodyPr/>
          <a:lstStyle/>
          <a:p>
            <a:r>
              <a:rPr lang="ru-RU" dirty="0"/>
              <a:t>Доставка кислорода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3" y="1384331"/>
            <a:ext cx="5478610" cy="5473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28" y="1325711"/>
            <a:ext cx="4946977" cy="55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73" y="0"/>
            <a:ext cx="9517243" cy="1293028"/>
          </a:xfrm>
        </p:spPr>
        <p:txBody>
          <a:bodyPr/>
          <a:lstStyle/>
          <a:p>
            <a:r>
              <a:rPr lang="ru-RU" dirty="0"/>
              <a:t>мышцы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0" y="1391872"/>
            <a:ext cx="3497220" cy="5466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94" y="1393371"/>
            <a:ext cx="5816461" cy="54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Баланс в беге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ru-RU" dirty="0"/>
              <a:t>Физика, доставка кислорода и вспомогательные мышцы – все важны</a:t>
            </a:r>
          </a:p>
          <a:p>
            <a:pPr fontAlgn="ctr"/>
            <a:r>
              <a:rPr lang="ru-RU" dirty="0"/>
              <a:t>Мышцы ног и доставка кислорода могут быть оба вашими лимитами</a:t>
            </a:r>
          </a:p>
          <a:p>
            <a:pPr fontAlgn="ctr"/>
            <a:r>
              <a:rPr lang="ru-RU" dirty="0"/>
              <a:t>Без баланса вспомогательных мышц велик риск травм и не достигнуть хороших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9525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50" y="0"/>
            <a:ext cx="12683266" cy="71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3227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2044</TotalTime>
  <Words>1010</Words>
  <Application>Microsoft Office PowerPoint</Application>
  <PresentationFormat>Widescreen</PresentationFormat>
  <Paragraphs>236</Paragraphs>
  <Slides>54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Century Gothic</vt:lpstr>
      <vt:lpstr>Segoe UI Black</vt:lpstr>
      <vt:lpstr>Vapor Trail</vt:lpstr>
      <vt:lpstr>Бег - от мифов до data science</vt:lpstr>
      <vt:lpstr>О мне</vt:lpstr>
      <vt:lpstr>Мои 4.5 года бега</vt:lpstr>
      <vt:lpstr>Что такое бег?</vt:lpstr>
      <vt:lpstr>Дистанции</vt:lpstr>
      <vt:lpstr>Доставка кислорода</vt:lpstr>
      <vt:lpstr>мышцы</vt:lpstr>
      <vt:lpstr>Баланс в беге</vt:lpstr>
      <vt:lpstr>PowerPoint Presentation</vt:lpstr>
      <vt:lpstr>Спринтер vs марафонец</vt:lpstr>
      <vt:lpstr>Текущие рекорды</vt:lpstr>
      <vt:lpstr>Текущие рекорды</vt:lpstr>
      <vt:lpstr>Мифы и заблуждения</vt:lpstr>
      <vt:lpstr>Бег убивает коленки</vt:lpstr>
      <vt:lpstr>Бег по асфальту вреден</vt:lpstr>
      <vt:lpstr>Бег босиком "barefoot running" и "Vibram Five Fingers"</vt:lpstr>
      <vt:lpstr>Бег на дорожке не сравним с бегом на улице/ареne</vt:lpstr>
      <vt:lpstr>Не нужно заниматься физическими упражнениями</vt:lpstr>
      <vt:lpstr>Монотонный или быстрый бег</vt:lpstr>
      <vt:lpstr>Нужно дышать через нос</vt:lpstr>
      <vt:lpstr>Бег в холодную погоду</vt:lpstr>
      <vt:lpstr>Бег в наушниках</vt:lpstr>
      <vt:lpstr>Про обувь</vt:lpstr>
      <vt:lpstr>Устройства</vt:lpstr>
      <vt:lpstr>Протокол</vt:lpstr>
      <vt:lpstr>Забавные (4iiii Sportiiii)</vt:lpstr>
      <vt:lpstr>Бесполезные</vt:lpstr>
      <vt:lpstr>Непроверенные (Stryd)</vt:lpstr>
      <vt:lpstr> Часы для бега</vt:lpstr>
      <vt:lpstr>Garmin Foodpod (скорость)</vt:lpstr>
      <vt:lpstr>Garmin HRM-RUN (пульс)</vt:lpstr>
      <vt:lpstr>Mio Link &amp; Scosche Rhythm+ (пульс)</vt:lpstr>
      <vt:lpstr>Runscribe (Данные o бегe)</vt:lpstr>
      <vt:lpstr>Skulpt (% жира, Измерение мышц)</vt:lpstr>
      <vt:lpstr>Moxy (Nirs, Измерение SmO2 / tHb)</vt:lpstr>
      <vt:lpstr>Анализ данных</vt:lpstr>
      <vt:lpstr>Где анализировать?</vt:lpstr>
      <vt:lpstr>Социальные порталы</vt:lpstr>
      <vt:lpstr>Базовый Функционал</vt:lpstr>
      <vt:lpstr>Продвинутые системы</vt:lpstr>
      <vt:lpstr>Goldencheetah</vt:lpstr>
      <vt:lpstr>Больше чем вам потребуется</vt:lpstr>
      <vt:lpstr>Анализ данных во время тренировки</vt:lpstr>
      <vt:lpstr>Что анализировать?</vt:lpstr>
      <vt:lpstr>Heart rate</vt:lpstr>
      <vt:lpstr>Параметры бега</vt:lpstr>
      <vt:lpstr>Нагрузка с тренировок</vt:lpstr>
      <vt:lpstr>Доставка и потребление кислорода в мышцах</vt:lpstr>
      <vt:lpstr>И что со всем этим делать?</vt:lpstr>
      <vt:lpstr>PowerPoint Presentation</vt:lpstr>
      <vt:lpstr>Заключение</vt:lpstr>
      <vt:lpstr>тренировки</vt:lpstr>
      <vt:lpstr>Как тренироваться?</vt:lpstr>
      <vt:lpstr>Детали тренировок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 - от мифов до data science</dc:title>
  <dc:creator>Konstantin Root</dc:creator>
  <cp:lastModifiedBy>Konstantin Root</cp:lastModifiedBy>
  <cp:revision>72</cp:revision>
  <dcterms:created xsi:type="dcterms:W3CDTF">2016-12-19T07:38:20Z</dcterms:created>
  <dcterms:modified xsi:type="dcterms:W3CDTF">2016-12-23T11:10:11Z</dcterms:modified>
</cp:coreProperties>
</file>