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0"/>
  </p:notesMasterIdLst>
  <p:sldIdLst>
    <p:sldId id="256" r:id="rId2"/>
    <p:sldId id="270" r:id="rId3"/>
    <p:sldId id="271" r:id="rId4"/>
    <p:sldId id="272" r:id="rId5"/>
    <p:sldId id="274" r:id="rId6"/>
    <p:sldId id="297" r:id="rId7"/>
    <p:sldId id="278" r:id="rId8"/>
    <p:sldId id="275" r:id="rId9"/>
    <p:sldId id="277" r:id="rId10"/>
    <p:sldId id="273" r:id="rId11"/>
    <p:sldId id="276" r:id="rId12"/>
    <p:sldId id="298" r:id="rId13"/>
    <p:sldId id="280" r:id="rId14"/>
    <p:sldId id="281" r:id="rId15"/>
    <p:sldId id="282" r:id="rId16"/>
    <p:sldId id="283" r:id="rId17"/>
    <p:sldId id="286" r:id="rId18"/>
    <p:sldId id="288" r:id="rId19"/>
    <p:sldId id="287" r:id="rId20"/>
    <p:sldId id="289" r:id="rId21"/>
    <p:sldId id="291" r:id="rId22"/>
    <p:sldId id="279" r:id="rId23"/>
    <p:sldId id="290" r:id="rId24"/>
    <p:sldId id="292" r:id="rId25"/>
    <p:sldId id="293" r:id="rId26"/>
    <p:sldId id="295" r:id="rId27"/>
    <p:sldId id="296" r:id="rId28"/>
    <p:sldId id="294" r:id="rId29"/>
  </p:sldIdLst>
  <p:sldSz cx="9144000" cy="6858000" type="screen4x3"/>
  <p:notesSz cx="7010400" cy="9296400"/>
  <p:embeddedFontLst>
    <p:embeddedFont>
      <p:font typeface="Proxima Nova" panose="020B060402020202020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8BD4BE-C91D-451F-8DB8-D8856AA060DA}">
  <a:tblStyle styleId="{0F8BD4BE-C91D-451F-8DB8-D8856AA060D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127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1" autoAdjust="0"/>
    <p:restoredTop sz="94660"/>
  </p:normalViewPr>
  <p:slideViewPr>
    <p:cSldViewPr snapToGrid="0">
      <p:cViewPr>
        <p:scale>
          <a:sx n="100" d="100"/>
          <a:sy n="100" d="100"/>
        </p:scale>
        <p:origin x="544" y="3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70937" y="0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2"/>
            <a:ext cx="4648199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699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699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96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699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75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699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24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699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99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699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15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699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90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699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03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699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578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699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64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699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699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885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699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040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699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618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699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850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699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794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699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688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699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920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699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268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699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21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699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80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699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87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699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49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699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351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699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57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699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34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200" cy="418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799" cy="464699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72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" y="0"/>
            <a:ext cx="883753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914400" y="13878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FFFFFF"/>
              </a:buClr>
              <a:buFont typeface="Proxima Nova"/>
              <a:buNone/>
              <a:defRPr sz="4400" b="1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914400" y="1633586"/>
            <a:ext cx="2094538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400"/>
              </a:spcBef>
              <a:buClr>
                <a:srgbClr val="FFFFFF"/>
              </a:buClr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Shape 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6458" y="0"/>
            <a:ext cx="8837533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44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44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40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44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44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0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0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44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44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nkedin.com/in/konstantinroot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nkedin.com/in/konstantinroo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Shape 92"/>
          <p:cNvSpPr/>
          <p:nvPr/>
        </p:nvSpPr>
        <p:spPr>
          <a:xfrm>
            <a:off x="235066" y="767324"/>
            <a:ext cx="8339100" cy="31506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-RU" sz="48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Особенности большой социальной сети</a:t>
            </a:r>
            <a:br>
              <a:rPr lang="en-US" sz="48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br>
              <a:rPr lang="en-US" sz="48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48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Konstantin Root</a:t>
            </a:r>
            <a:r>
              <a:rPr lang="ru-RU" sz="48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lang="en-US" sz="48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4850" y="0"/>
            <a:ext cx="10972800" cy="6858000"/>
          </a:xfrm>
          <a:prstGeom prst="rect">
            <a:avLst/>
          </a:prstGeom>
        </p:spPr>
      </p:pic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10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44630" y="3429000"/>
            <a:ext cx="7673839" cy="2470154"/>
          </a:xfrm>
          <a:prstGeom prst="rect">
            <a:avLst/>
          </a:prstGeom>
          <a:solidFill>
            <a:schemeClr val="bg2">
              <a:lumMod val="60000"/>
              <a:lumOff val="40000"/>
              <a:alpha val="95000"/>
            </a:schemeClr>
          </a:solidFill>
          <a:effectLst/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dirty="0">
                <a:latin typeface="Proxima Nova"/>
                <a:ea typeface="Proxima Nova"/>
                <a:cs typeface="Proxima Nova"/>
                <a:sym typeface="Proxima Nova"/>
              </a:rPr>
              <a:t>Только </a:t>
            </a: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software </a:t>
            </a:r>
            <a:r>
              <a:rPr lang="ru-RU" dirty="0">
                <a:latin typeface="Proxima Nova"/>
                <a:ea typeface="Proxima Nova"/>
                <a:cs typeface="Proxima Nova"/>
                <a:sym typeface="Proxima Nova"/>
              </a:rPr>
              <a:t>решения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en-US" dirty="0" err="1">
                <a:latin typeface="Proxima Nova"/>
                <a:ea typeface="Proxima Nova"/>
                <a:cs typeface="Proxima Nova"/>
                <a:sym typeface="Proxima Nova"/>
              </a:rPr>
              <a:t>Debian</a:t>
            </a:r>
            <a:endParaRPr lang="en-US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en-US" dirty="0" err="1">
                <a:latin typeface="Proxima Nova"/>
                <a:ea typeface="Proxima Nova"/>
                <a:cs typeface="Proxima Nova"/>
                <a:sym typeface="Proxima Nova"/>
              </a:rPr>
              <a:t>HAProxy</a:t>
            </a: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 -&gt; Java/</a:t>
            </a:r>
            <a:r>
              <a:rPr lang="en-US" dirty="0" err="1">
                <a:latin typeface="Proxima Nova"/>
                <a:ea typeface="Proxima Nova"/>
                <a:cs typeface="Proxima Nova"/>
                <a:sym typeface="Proxima Nova"/>
              </a:rPr>
              <a:t>Erlang</a:t>
            </a: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 -&gt; MySQL / </a:t>
            </a:r>
            <a:r>
              <a:rPr lang="en-US" dirty="0" err="1">
                <a:latin typeface="Proxima Nova"/>
                <a:ea typeface="Proxima Nova"/>
                <a:cs typeface="Proxima Nova"/>
                <a:sym typeface="Proxima Nova"/>
              </a:rPr>
              <a:t>Redis</a:t>
            </a:r>
            <a:endParaRPr lang="en-US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en-US" dirty="0" err="1">
                <a:latin typeface="Proxima Nova"/>
                <a:ea typeface="Proxima Nova"/>
                <a:cs typeface="Proxima Nova"/>
                <a:sym typeface="Proxima Nova"/>
              </a:rPr>
              <a:t>JCloud</a:t>
            </a: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en-US" dirty="0" err="1">
                <a:latin typeface="Proxima Nova"/>
                <a:ea typeface="Proxima Nova"/>
                <a:cs typeface="Proxima Nova"/>
                <a:sym typeface="Proxima Nova"/>
              </a:rPr>
              <a:t>Erlang</a:t>
            </a: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 QUEUE </a:t>
            </a:r>
            <a:r>
              <a:rPr lang="ru-RU" dirty="0">
                <a:latin typeface="Proxima Nova"/>
                <a:ea typeface="Proxima Nova"/>
                <a:cs typeface="Proxima Nova"/>
                <a:sym typeface="Proxima Nova"/>
              </a:rPr>
              <a:t>/ </a:t>
            </a: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CONFIG</a:t>
            </a:r>
            <a:r>
              <a:rPr lang="ru-RU" dirty="0">
                <a:latin typeface="Proxima Nova"/>
                <a:ea typeface="Proxima Nova"/>
                <a:cs typeface="Proxima Nova"/>
                <a:sym typeface="Proxima Nova"/>
              </a:rPr>
              <a:t> / </a:t>
            </a: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discovery</a:t>
            </a:r>
          </a:p>
        </p:txBody>
      </p:sp>
    </p:spTree>
    <p:extLst>
      <p:ext uri="{BB962C8B-B14F-4D97-AF65-F5344CB8AC3E}">
        <p14:creationId xmlns:p14="http://schemas.microsoft.com/office/powerpoint/2010/main" val="1946486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"/>
            <a:ext cx="12191954" cy="6908804"/>
          </a:xfrm>
          <a:prstGeom prst="rect">
            <a:avLst/>
          </a:prstGeom>
        </p:spPr>
      </p:pic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11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4661" y="530232"/>
            <a:ext cx="7997689" cy="2155818"/>
          </a:xfrm>
          <a:prstGeom prst="rect">
            <a:avLst/>
          </a:prstGeom>
          <a:solidFill>
            <a:schemeClr val="bg2">
              <a:lumMod val="60000"/>
              <a:lumOff val="40000"/>
              <a:alpha val="95000"/>
            </a:schemeClr>
          </a:solidFill>
          <a:effectLst/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Google Analytics, </a:t>
            </a:r>
            <a:r>
              <a:rPr lang="en-US" dirty="0" err="1">
                <a:latin typeface="Proxima Nova"/>
                <a:ea typeface="Proxima Nova"/>
                <a:cs typeface="Proxima Nova"/>
                <a:sym typeface="Proxima Nova"/>
              </a:rPr>
              <a:t>Erlang</a:t>
            </a: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 metrics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Kafka -&gt; Flume -&gt; S3 -&gt; EMR -&gt; Spark -&gt; Tableau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AWS Route53, S3, EMR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Akamai CDN</a:t>
            </a:r>
          </a:p>
        </p:txBody>
      </p:sp>
    </p:spTree>
    <p:extLst>
      <p:ext uri="{BB962C8B-B14F-4D97-AF65-F5344CB8AC3E}">
        <p14:creationId xmlns:p14="http://schemas.microsoft.com/office/powerpoint/2010/main" val="2197136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12</a:t>
            </a:fld>
            <a:endParaRPr lang="en-US"/>
          </a:p>
        </p:txBody>
      </p:sp>
      <p:sp>
        <p:nvSpPr>
          <p:cNvPr id="237" name="Shape 237"/>
          <p:cNvSpPr txBox="1"/>
          <p:nvPr/>
        </p:nvSpPr>
        <p:spPr>
          <a:xfrm>
            <a:off x="513100" y="1269325"/>
            <a:ext cx="8349899" cy="323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  <a:buFont typeface="Proxima Nova"/>
              <a:buChar char="•"/>
            </a:pPr>
            <a:endParaRPr lang="en-US" sz="2400" dirty="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0852" y="-279400"/>
            <a:ext cx="11291317" cy="7239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362211" y="5393657"/>
            <a:ext cx="6302239" cy="885818"/>
          </a:xfrm>
          <a:prstGeom prst="rect">
            <a:avLst/>
          </a:prstGeom>
          <a:solidFill>
            <a:schemeClr val="bg2">
              <a:lumMod val="60000"/>
              <a:lumOff val="40000"/>
              <a:alpha val="95000"/>
            </a:schemeClr>
          </a:solidFill>
          <a:effectLst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Web https -&gt; HTTP migration</a:t>
            </a:r>
          </a:p>
        </p:txBody>
      </p:sp>
    </p:spTree>
    <p:extLst>
      <p:ext uri="{BB962C8B-B14F-4D97-AF65-F5344CB8AC3E}">
        <p14:creationId xmlns:p14="http://schemas.microsoft.com/office/powerpoint/2010/main" val="3889097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7324"/>
            <a:ext cx="9143999" cy="6857999"/>
          </a:xfrm>
          <a:prstGeom prst="rect">
            <a:avLst/>
          </a:prstGeom>
        </p:spPr>
      </p:pic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13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14561" y="1443957"/>
            <a:ext cx="7146789" cy="2480344"/>
          </a:xfrm>
          <a:prstGeom prst="rect">
            <a:avLst/>
          </a:prstGeom>
          <a:solidFill>
            <a:schemeClr val="bg2">
              <a:lumMod val="60000"/>
              <a:lumOff val="40000"/>
              <a:alpha val="95000"/>
            </a:schemeClr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 err="1">
                <a:latin typeface="Proxima Nova"/>
                <a:ea typeface="Proxima Nova"/>
                <a:cs typeface="Proxima Nova"/>
                <a:sym typeface="Proxima Nova"/>
              </a:rPr>
              <a:t>Kanban</a:t>
            </a:r>
            <a:endParaRPr lang="ru-RU" sz="24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Частые релизы на </a:t>
            </a:r>
            <a:r>
              <a:rPr lang="ru-RU" sz="2400" dirty="0" err="1">
                <a:latin typeface="Proxima Nova"/>
                <a:ea typeface="Proxima Nova"/>
                <a:cs typeface="Proxima Nova"/>
                <a:sym typeface="Proxima Nova"/>
              </a:rPr>
              <a:t>production</a:t>
            </a:r>
            <a:endParaRPr lang="ru-RU" sz="24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 err="1">
                <a:latin typeface="Proxima Nova"/>
                <a:ea typeface="Proxima Nova"/>
                <a:cs typeface="Proxima Nova"/>
                <a:sym typeface="Proxima Nova"/>
              </a:rPr>
              <a:t>Feature</a:t>
            </a: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2400" dirty="0" err="1">
                <a:latin typeface="Proxima Nova"/>
                <a:ea typeface="Proxima Nova"/>
                <a:cs typeface="Proxima Nova"/>
                <a:sym typeface="Proxima Nova"/>
              </a:rPr>
              <a:t>toggles</a:t>
            </a:r>
            <a:endParaRPr lang="ru-RU" sz="24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Постепенное включение на % / страны</a:t>
            </a:r>
          </a:p>
        </p:txBody>
      </p:sp>
    </p:spTree>
    <p:extLst>
      <p:ext uri="{BB962C8B-B14F-4D97-AF65-F5344CB8AC3E}">
        <p14:creationId xmlns:p14="http://schemas.microsoft.com/office/powerpoint/2010/main" val="1973110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0352" y="0"/>
            <a:ext cx="10052405" cy="6857974"/>
          </a:xfrm>
          <a:prstGeom prst="rect">
            <a:avLst/>
          </a:prstGeom>
        </p:spPr>
      </p:pic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14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57411" y="3856957"/>
            <a:ext cx="7146789" cy="2016793"/>
          </a:xfrm>
          <a:prstGeom prst="rect">
            <a:avLst/>
          </a:prstGeom>
          <a:solidFill>
            <a:schemeClr val="bg2">
              <a:lumMod val="60000"/>
              <a:lumOff val="40000"/>
              <a:alpha val="95000"/>
            </a:schemeClr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en-US" sz="2400" dirty="0">
                <a:latin typeface="Proxima Nova"/>
                <a:ea typeface="Proxima Nova"/>
                <a:cs typeface="Proxima Nova"/>
                <a:sym typeface="Proxima Nova"/>
              </a:rPr>
              <a:t>Trello, Slack, Google, JIRA, Confluence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en-US" sz="2400" dirty="0">
                <a:latin typeface="Proxima Nova"/>
                <a:ea typeface="Proxima Nova"/>
                <a:cs typeface="Proxima Nova"/>
                <a:sym typeface="Proxima Nova"/>
              </a:rPr>
              <a:t>Puppet, Graphite, </a:t>
            </a:r>
            <a:r>
              <a:rPr lang="en-US" sz="2400" dirty="0" err="1">
                <a:latin typeface="Proxima Nova"/>
                <a:ea typeface="Proxima Nova"/>
                <a:cs typeface="Proxima Nova"/>
                <a:sym typeface="Proxima Nova"/>
              </a:rPr>
              <a:t>Zabbix</a:t>
            </a:r>
            <a:r>
              <a:rPr lang="en-US" sz="2400" dirty="0">
                <a:latin typeface="Proxima Nova"/>
                <a:ea typeface="Proxima Nova"/>
                <a:cs typeface="Proxima Nova"/>
                <a:sym typeface="Proxima Nova"/>
              </a:rPr>
              <a:t>, Xen, Docker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en-US" sz="2400" dirty="0" err="1">
                <a:latin typeface="Proxima Nova"/>
                <a:ea typeface="Proxima Nova"/>
                <a:cs typeface="Proxima Nova"/>
                <a:sym typeface="Proxima Nova"/>
              </a:rPr>
              <a:t>Testlink</a:t>
            </a:r>
            <a:r>
              <a:rPr lang="en-US" sz="2400" dirty="0"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en-US" sz="2400" dirty="0" err="1">
                <a:latin typeface="Proxima Nova"/>
                <a:ea typeface="Proxima Nova"/>
                <a:cs typeface="Proxima Nova"/>
                <a:sym typeface="Proxima Nova"/>
              </a:rPr>
              <a:t>Appium</a:t>
            </a:r>
            <a:r>
              <a:rPr lang="en-US" sz="2400" dirty="0">
                <a:latin typeface="Proxima Nova"/>
                <a:ea typeface="Proxima Nova"/>
                <a:cs typeface="Proxima Nova"/>
                <a:sym typeface="Proxima Nova"/>
              </a:rPr>
              <a:t>, Selenium</a:t>
            </a:r>
          </a:p>
        </p:txBody>
      </p:sp>
    </p:spTree>
    <p:extLst>
      <p:ext uri="{BB962C8B-B14F-4D97-AF65-F5344CB8AC3E}">
        <p14:creationId xmlns:p14="http://schemas.microsoft.com/office/powerpoint/2010/main" val="3930055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8951" y="26"/>
            <a:ext cx="12202801" cy="6857974"/>
          </a:xfrm>
          <a:prstGeom prst="rect">
            <a:avLst/>
          </a:prstGeom>
        </p:spPr>
      </p:pic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15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30410" y="3761707"/>
            <a:ext cx="7146789" cy="2016793"/>
          </a:xfrm>
          <a:prstGeom prst="rect">
            <a:avLst/>
          </a:prstGeom>
          <a:solidFill>
            <a:schemeClr val="bg2">
              <a:lumMod val="60000"/>
              <a:lumOff val="40000"/>
              <a:alpha val="95000"/>
            </a:schemeClr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AWS -&gt; хостинг в Латвии -&gt; </a:t>
            </a:r>
            <a:r>
              <a:rPr lang="en-US" sz="2400" dirty="0">
                <a:latin typeface="Proxima Nova"/>
                <a:ea typeface="Proxima Nova"/>
                <a:cs typeface="Proxima Nova"/>
                <a:sym typeface="Proxima Nova"/>
              </a:rPr>
              <a:t>DATA </a:t>
            </a:r>
            <a:r>
              <a:rPr lang="en-US" sz="2400" dirty="0" err="1">
                <a:latin typeface="Proxima Nova"/>
                <a:ea typeface="Proxima Nova"/>
                <a:cs typeface="Proxima Nova"/>
                <a:sym typeface="Proxima Nova"/>
              </a:rPr>
              <a:t>CENter</a:t>
            </a:r>
            <a:endParaRPr lang="ru-RU" sz="24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200+ серверов (48 / 384GB / 5TB</a:t>
            </a:r>
            <a:r>
              <a:rPr lang="en-US" sz="2400" dirty="0"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ru-RU" sz="2400" dirty="0" err="1">
                <a:latin typeface="Proxima Nova"/>
                <a:ea typeface="Proxima Nova"/>
                <a:cs typeface="Proxima Nova"/>
                <a:sym typeface="Proxima Nova"/>
              </a:rPr>
              <a:t>Xen</a:t>
            </a:r>
            <a:r>
              <a:rPr lang="en-US" sz="2400" dirty="0"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endParaRPr lang="ru-RU" sz="24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1000+ сервисов</a:t>
            </a:r>
          </a:p>
        </p:txBody>
      </p:sp>
    </p:spTree>
    <p:extLst>
      <p:ext uri="{BB962C8B-B14F-4D97-AF65-F5344CB8AC3E}">
        <p14:creationId xmlns:p14="http://schemas.microsoft.com/office/powerpoint/2010/main" val="3234986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  <p:sp>
        <p:nvSpPr>
          <p:cNvPr id="237" name="Shape 237"/>
          <p:cNvSpPr txBox="1"/>
          <p:nvPr/>
        </p:nvSpPr>
        <p:spPr>
          <a:xfrm>
            <a:off x="513100" y="1269325"/>
            <a:ext cx="8349899" cy="323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  <a:buFont typeface="Proxima Nova"/>
              <a:buChar char="•"/>
            </a:pPr>
            <a:endParaRPr lang="en-US" sz="2400" dirty="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825176" cy="685797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81378" y="4263685"/>
            <a:ext cx="6006871" cy="1013165"/>
          </a:xfrm>
          <a:prstGeom prst="rect">
            <a:avLst/>
          </a:prstGeom>
          <a:solidFill>
            <a:schemeClr val="bg2">
              <a:lumMod val="60000"/>
              <a:lumOff val="40000"/>
              <a:alpha val="95000"/>
            </a:schemeClr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800" dirty="0">
                <a:latin typeface="Proxima Nova"/>
                <a:ea typeface="Proxima Nova"/>
                <a:cs typeface="Proxima Nova"/>
                <a:sym typeface="Proxima Nova"/>
              </a:rPr>
              <a:t>История </a:t>
            </a:r>
            <a:r>
              <a:rPr lang="en-US" sz="2800" dirty="0">
                <a:latin typeface="Proxima Nova"/>
                <a:ea typeface="Proxima Nova"/>
                <a:cs typeface="Proxima Nova"/>
                <a:sym typeface="Proxima Nova"/>
              </a:rPr>
              <a:t>o </a:t>
            </a:r>
            <a:r>
              <a:rPr lang="ru-RU" sz="2800" dirty="0">
                <a:latin typeface="Proxima Nova"/>
                <a:ea typeface="Proxima Nova"/>
                <a:cs typeface="Proxima Nova"/>
                <a:sym typeface="Proxima Nova"/>
              </a:rPr>
              <a:t>проблем</a:t>
            </a:r>
            <a:r>
              <a:rPr lang="en-US" sz="2800" dirty="0">
                <a:latin typeface="Proxima Nova"/>
                <a:ea typeface="Proxima Nova"/>
                <a:cs typeface="Proxima Nova"/>
                <a:sym typeface="Proxima Nova"/>
              </a:rPr>
              <a:t>ax</a:t>
            </a:r>
            <a:r>
              <a:rPr lang="ru-RU" sz="2800" dirty="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800" dirty="0" err="1">
                <a:latin typeface="Proxima Nova"/>
                <a:ea typeface="Proxima Nova"/>
                <a:cs typeface="Proxima Nova"/>
                <a:sym typeface="Proxima Nova"/>
              </a:rPr>
              <a:t>xen</a:t>
            </a:r>
            <a:r>
              <a:rPr lang="en-US" sz="2800" dirty="0">
                <a:latin typeface="Proxima Nova"/>
                <a:ea typeface="Proxima Nova"/>
                <a:cs typeface="Proxima Nova"/>
                <a:sym typeface="Proxima Nova"/>
              </a:rPr>
              <a:t>-a</a:t>
            </a:r>
            <a:endParaRPr lang="ru-RU" sz="28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89483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048"/>
            <a:ext cx="11229605" cy="6860022"/>
          </a:xfrm>
          <a:prstGeom prst="rect">
            <a:avLst/>
          </a:prstGeom>
        </p:spPr>
      </p:pic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17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66761" y="948657"/>
            <a:ext cx="4008489" cy="2016793"/>
          </a:xfrm>
          <a:prstGeom prst="rect">
            <a:avLst/>
          </a:prstGeom>
          <a:solidFill>
            <a:schemeClr val="bg2">
              <a:lumMod val="60000"/>
              <a:lumOff val="40000"/>
              <a:alpha val="95000"/>
            </a:schemeClr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en-US" sz="2400" dirty="0">
                <a:latin typeface="Proxima Nova"/>
                <a:ea typeface="Proxima Nova"/>
                <a:cs typeface="Proxima Nova"/>
                <a:sym typeface="Proxima Nova"/>
              </a:rPr>
              <a:t>500TB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en-US" sz="2400" dirty="0">
                <a:latin typeface="Proxima Nova"/>
                <a:ea typeface="Proxima Nova"/>
                <a:cs typeface="Proxima Nova"/>
                <a:sym typeface="Proxima Nova"/>
              </a:rPr>
              <a:t>Reduced redundancy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Мониторинг</a:t>
            </a:r>
          </a:p>
        </p:txBody>
      </p:sp>
    </p:spTree>
    <p:extLst>
      <p:ext uri="{BB962C8B-B14F-4D97-AF65-F5344CB8AC3E}">
        <p14:creationId xmlns:p14="http://schemas.microsoft.com/office/powerpoint/2010/main" val="1970084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86051" y="0"/>
            <a:ext cx="12197907" cy="6857974"/>
          </a:xfrm>
          <a:prstGeom prst="rect">
            <a:avLst/>
          </a:prstGeom>
        </p:spPr>
      </p:pic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18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1583" y="3486137"/>
            <a:ext cx="3915817" cy="2522293"/>
          </a:xfrm>
          <a:prstGeom prst="rect">
            <a:avLst/>
          </a:prstGeom>
          <a:solidFill>
            <a:schemeClr val="bg2">
              <a:lumMod val="60000"/>
              <a:lumOff val="40000"/>
              <a:alpha val="95000"/>
            </a:schemeClr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Не файловая система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Скорость доступа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 err="1">
                <a:latin typeface="Proxima Nova"/>
                <a:ea typeface="Proxima Nova"/>
                <a:cs typeface="Proxima Nova"/>
                <a:sym typeface="Proxima Nova"/>
              </a:rPr>
              <a:t>Data</a:t>
            </a: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2400" dirty="0" err="1">
                <a:latin typeface="Proxima Nova"/>
                <a:ea typeface="Proxima Nova"/>
                <a:cs typeface="Proxima Nova"/>
                <a:sym typeface="Proxima Nova"/>
              </a:rPr>
              <a:t>partitioning</a:t>
            </a:r>
            <a:endParaRPr lang="ru-RU" sz="24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Нету </a:t>
            </a:r>
            <a:r>
              <a:rPr lang="ru-RU" sz="2400" dirty="0" err="1">
                <a:latin typeface="Proxima Nova"/>
                <a:ea typeface="Proxima Nova"/>
                <a:cs typeface="Proxima Nova"/>
                <a:sym typeface="Proxima Nova"/>
              </a:rPr>
              <a:t>backups</a:t>
            </a:r>
            <a:endParaRPr lang="ru-RU" sz="24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4203700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0019000" cy="6857974"/>
          </a:xfrm>
          <a:prstGeom prst="rect">
            <a:avLst/>
          </a:prstGeom>
        </p:spPr>
      </p:pic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03529" y="777535"/>
            <a:ext cx="7219721" cy="1013165"/>
          </a:xfrm>
          <a:prstGeom prst="rect">
            <a:avLst/>
          </a:prstGeom>
          <a:solidFill>
            <a:schemeClr val="bg2">
              <a:lumMod val="60000"/>
              <a:lumOff val="40000"/>
              <a:alpha val="95000"/>
            </a:schemeClr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800" dirty="0">
                <a:latin typeface="Proxima Nova"/>
                <a:ea typeface="Proxima Nova"/>
                <a:cs typeface="Proxima Nova"/>
                <a:sym typeface="Proxima Nova"/>
              </a:rPr>
              <a:t>Как мы потеряли 15ТБ данных</a:t>
            </a:r>
          </a:p>
        </p:txBody>
      </p:sp>
    </p:spTree>
    <p:extLst>
      <p:ext uri="{BB962C8B-B14F-4D97-AF65-F5344CB8AC3E}">
        <p14:creationId xmlns:p14="http://schemas.microsoft.com/office/powerpoint/2010/main" val="1029268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330" y="0"/>
            <a:ext cx="10972758" cy="6857974"/>
          </a:xfrm>
          <a:prstGeom prst="rect">
            <a:avLst/>
          </a:prstGeom>
        </p:spPr>
      </p:pic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95738" y="984246"/>
            <a:ext cx="6784621" cy="2870204"/>
          </a:xfrm>
          <a:prstGeom prst="rect">
            <a:avLst/>
          </a:prstGeom>
          <a:solidFill>
            <a:schemeClr val="bg2">
              <a:lumMod val="60000"/>
              <a:lumOff val="40000"/>
              <a:alpha val="95000"/>
            </a:schemeClr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000" dirty="0">
                <a:latin typeface="Proxima Nova"/>
                <a:ea typeface="Proxima Nova"/>
                <a:cs typeface="Proxima Nova"/>
                <a:sym typeface="Proxima Nova"/>
              </a:rPr>
              <a:t>CTO, Руководитель по разработке в Ask.fm</a:t>
            </a:r>
          </a:p>
          <a:p>
            <a:pPr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000" dirty="0">
                <a:latin typeface="Proxima Nova"/>
                <a:ea typeface="Proxima Nova"/>
                <a:cs typeface="Proxima Nova"/>
                <a:sym typeface="Proxima Nova"/>
              </a:rPr>
              <a:t>22 года в IT индустрии</a:t>
            </a:r>
          </a:p>
          <a:p>
            <a:pPr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000" dirty="0"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https://www.linkedin.com/in/konstantinroot</a:t>
            </a:r>
            <a:r>
              <a:rPr lang="en-US" sz="2000" dirty="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2000" dirty="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br>
              <a:rPr lang="ru-RU" sz="2000" dirty="0"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ru-RU" sz="2000" dirty="0" err="1">
                <a:latin typeface="Proxima Nova"/>
                <a:ea typeface="Proxima Nova"/>
                <a:cs typeface="Proxima Nova"/>
                <a:sym typeface="Proxima Nova"/>
              </a:rPr>
              <a:t>Twitter</a:t>
            </a:r>
            <a:r>
              <a:rPr lang="ru-RU" sz="2000" dirty="0">
                <a:latin typeface="Proxima Nova"/>
                <a:ea typeface="Proxima Nova"/>
                <a:cs typeface="Proxima Nova"/>
                <a:sym typeface="Proxima Nova"/>
              </a:rPr>
              <a:t> - @</a:t>
            </a:r>
            <a:r>
              <a:rPr lang="ru-RU" sz="2000" dirty="0" err="1">
                <a:latin typeface="Proxima Nova"/>
                <a:ea typeface="Proxima Nova"/>
                <a:cs typeface="Proxima Nova"/>
                <a:sym typeface="Proxima Nova"/>
              </a:rPr>
              <a:t>konstantin_root</a:t>
            </a:r>
            <a:endParaRPr lang="ru-RU" sz="20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000" dirty="0">
                <a:latin typeface="Proxima Nova"/>
                <a:ea typeface="Proxima Nova"/>
                <a:cs typeface="Proxima Nova"/>
                <a:sym typeface="Proxima Nova"/>
              </a:rPr>
              <a:t>Бег на 21/42км и его </a:t>
            </a:r>
            <a:r>
              <a:rPr lang="ru-RU" sz="2000" dirty="0" err="1">
                <a:latin typeface="Proxima Nova"/>
                <a:ea typeface="Proxima Nova"/>
                <a:cs typeface="Proxima Nova"/>
                <a:sym typeface="Proxima Nova"/>
              </a:rPr>
              <a:t>data</a:t>
            </a:r>
            <a:r>
              <a:rPr lang="ru-RU" sz="2000" dirty="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2000" dirty="0" err="1">
                <a:latin typeface="Proxima Nova"/>
                <a:ea typeface="Proxima Nova"/>
                <a:cs typeface="Proxima Nova"/>
                <a:sym typeface="Proxima Nova"/>
              </a:rPr>
              <a:t>science</a:t>
            </a:r>
            <a:endParaRPr lang="ru-RU" sz="20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0281859" cy="6858000"/>
          </a:xfrm>
          <a:prstGeom prst="rect">
            <a:avLst/>
          </a:prstGeom>
        </p:spPr>
      </p:pic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91133" y="800087"/>
            <a:ext cx="6024017" cy="3073413"/>
          </a:xfrm>
          <a:prstGeom prst="rect">
            <a:avLst/>
          </a:prstGeom>
          <a:solidFill>
            <a:schemeClr val="bg2">
              <a:lumMod val="60000"/>
              <a:lumOff val="40000"/>
              <a:alpha val="95000"/>
            </a:schemeClr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Минимум технологий / языков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Нет непроверенным технологиям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Использовать 1 </a:t>
            </a:r>
            <a:r>
              <a:rPr lang="ru-RU" sz="2400" dirty="0" err="1">
                <a:latin typeface="Proxima Nova"/>
                <a:ea typeface="Proxima Nova"/>
                <a:cs typeface="Proxima Nova"/>
                <a:sym typeface="Proxima Nova"/>
              </a:rPr>
              <a:t>data</a:t>
            </a: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2400" dirty="0" err="1">
                <a:latin typeface="Proxima Nova"/>
                <a:ea typeface="Proxima Nova"/>
                <a:cs typeface="Proxima Nova"/>
                <a:sym typeface="Proxima Nova"/>
              </a:rPr>
              <a:t>center</a:t>
            </a:r>
            <a:endParaRPr lang="ru-RU" sz="24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 err="1">
                <a:latin typeface="Proxima Nova"/>
                <a:ea typeface="Proxima Nova"/>
                <a:cs typeface="Proxima Nova"/>
                <a:sym typeface="Proxima Nova"/>
              </a:rPr>
              <a:t>Sharding</a:t>
            </a: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ru-RU" sz="2400" dirty="0" err="1">
                <a:latin typeface="Proxima Nova"/>
                <a:ea typeface="Proxima Nova"/>
                <a:cs typeface="Proxima Nova"/>
                <a:sym typeface="Proxima Nova"/>
              </a:rPr>
              <a:t>sharding</a:t>
            </a:r>
            <a:endParaRPr lang="ru-RU" sz="24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CDN, CDN, CDN</a:t>
            </a:r>
          </a:p>
        </p:txBody>
      </p:sp>
    </p:spTree>
    <p:extLst>
      <p:ext uri="{BB962C8B-B14F-4D97-AF65-F5344CB8AC3E}">
        <p14:creationId xmlns:p14="http://schemas.microsoft.com/office/powerpoint/2010/main" val="242779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11451" y="26"/>
            <a:ext cx="13256393" cy="6857974"/>
          </a:xfrm>
          <a:prstGeom prst="rect">
            <a:avLst/>
          </a:prstGeom>
        </p:spPr>
      </p:pic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21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53033" y="2959087"/>
            <a:ext cx="6024017" cy="3073413"/>
          </a:xfrm>
          <a:prstGeom prst="rect">
            <a:avLst/>
          </a:prstGeom>
          <a:solidFill>
            <a:schemeClr val="bg2">
              <a:lumMod val="60000"/>
              <a:lumOff val="40000"/>
              <a:alpha val="95000"/>
            </a:schemeClr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Бизнес логика в </a:t>
            </a:r>
            <a:r>
              <a:rPr lang="ru-RU" sz="2400" dirty="0" err="1">
                <a:latin typeface="Proxima Nova"/>
                <a:ea typeface="Proxima Nova"/>
                <a:cs typeface="Proxima Nova"/>
                <a:sym typeface="Proxima Nova"/>
              </a:rPr>
              <a:t>Ruby</a:t>
            </a: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2400" dirty="0" err="1">
                <a:latin typeface="Proxima Nova"/>
                <a:ea typeface="Proxima Nova"/>
                <a:cs typeface="Proxima Nova"/>
                <a:sym typeface="Proxima Nova"/>
              </a:rPr>
              <a:t>on</a:t>
            </a: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2400" dirty="0" err="1">
                <a:latin typeface="Proxima Nova"/>
                <a:ea typeface="Proxima Nova"/>
                <a:cs typeface="Proxima Nova"/>
                <a:sym typeface="Proxima Nova"/>
              </a:rPr>
              <a:t>Rails</a:t>
            </a:r>
            <a:endParaRPr lang="ru-RU" sz="24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 err="1">
                <a:latin typeface="Proxima Nova"/>
                <a:ea typeface="Proxima Nova"/>
                <a:cs typeface="Proxima Nova"/>
                <a:sym typeface="Proxima Nova"/>
              </a:rPr>
              <a:t>Ruby</a:t>
            </a:r>
            <a:endParaRPr lang="ru-RU" sz="24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API нужно поддерживать годами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 err="1">
                <a:latin typeface="Proxima Nova"/>
                <a:ea typeface="Proxima Nova"/>
                <a:cs typeface="Proxima Nova"/>
                <a:sym typeface="Proxima Nova"/>
              </a:rPr>
              <a:t>Erlang</a:t>
            </a: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 / </a:t>
            </a:r>
            <a:r>
              <a:rPr lang="ru-RU" sz="2400" dirty="0" err="1">
                <a:latin typeface="Proxima Nova"/>
                <a:ea typeface="Proxima Nova"/>
                <a:cs typeface="Proxima Nova"/>
                <a:sym typeface="Proxima Nova"/>
              </a:rPr>
              <a:t>Java</a:t>
            </a: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 одновременно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Не думали о </a:t>
            </a:r>
            <a:r>
              <a:rPr lang="ru-RU" sz="2400" dirty="0" err="1">
                <a:latin typeface="Proxima Nova"/>
                <a:ea typeface="Proxima Nova"/>
                <a:cs typeface="Proxima Nova"/>
                <a:sym typeface="Proxima Nova"/>
              </a:rPr>
              <a:t>модерации</a:t>
            </a:r>
            <a:endParaRPr lang="ru-RU" sz="24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685965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1950" y="-6350"/>
            <a:ext cx="11967426" cy="6857974"/>
          </a:xfrm>
          <a:prstGeom prst="rect">
            <a:avLst/>
          </a:prstGeom>
        </p:spPr>
      </p:pic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22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27104" y="3625849"/>
            <a:ext cx="6024017" cy="2508251"/>
          </a:xfrm>
          <a:prstGeom prst="rect">
            <a:avLst/>
          </a:prstGeom>
          <a:solidFill>
            <a:schemeClr val="bg2">
              <a:lumMod val="60000"/>
              <a:lumOff val="40000"/>
              <a:alpha val="95000"/>
            </a:schemeClr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Наш профиль уникален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Свой CDN не выгоден – 1ТБ $5-9K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Сложно тестировать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Свои методики тестирования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110277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23</a:t>
            </a:fld>
            <a:endParaRPr lang="en-US"/>
          </a:p>
        </p:txBody>
      </p:sp>
      <p:sp>
        <p:nvSpPr>
          <p:cNvPr id="237" name="Shape 237"/>
          <p:cNvSpPr txBox="1"/>
          <p:nvPr/>
        </p:nvSpPr>
        <p:spPr>
          <a:xfrm>
            <a:off x="513100" y="1269325"/>
            <a:ext cx="8349899" cy="323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  <a:buFont typeface="Proxima Nova"/>
              <a:buChar char="•"/>
            </a:pPr>
            <a:endParaRPr lang="en-US" sz="2400" dirty="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90576" y="1003300"/>
            <a:ext cx="6813646" cy="874476"/>
          </a:xfrm>
          <a:prstGeom prst="rect">
            <a:avLst/>
          </a:prstGeom>
          <a:solidFill>
            <a:schemeClr val="bg2">
              <a:lumMod val="60000"/>
              <a:lumOff val="40000"/>
              <a:alpha val="95000"/>
            </a:schemeClr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История про 256 </a:t>
            </a:r>
            <a:r>
              <a:rPr lang="ru-RU" sz="2400" dirty="0" err="1">
                <a:latin typeface="Proxima Nova"/>
                <a:ea typeface="Proxima Nova"/>
                <a:cs typeface="Proxima Nova"/>
                <a:sym typeface="Proxima Nova"/>
              </a:rPr>
              <a:t>MySQL</a:t>
            </a:r>
            <a:r>
              <a:rPr lang="en-US" sz="2400" dirty="0">
                <a:latin typeface="Proxima Nova"/>
                <a:ea typeface="Proxima Nova"/>
                <a:cs typeface="Proxima Nova"/>
                <a:sym typeface="Proxima Nova"/>
              </a:rPr>
              <a:t> shards</a:t>
            </a:r>
            <a:endParaRPr lang="ru-RU" sz="24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408418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7820" cy="6857974"/>
          </a:xfrm>
          <a:prstGeom prst="rect">
            <a:avLst/>
          </a:prstGeom>
        </p:spPr>
      </p:pic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24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90554" y="844550"/>
            <a:ext cx="6024017" cy="1987550"/>
          </a:xfrm>
          <a:prstGeom prst="rect">
            <a:avLst/>
          </a:prstGeom>
          <a:solidFill>
            <a:schemeClr val="bg2">
              <a:lumMod val="60000"/>
              <a:lumOff val="40000"/>
              <a:alpha val="95000"/>
            </a:schemeClr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 err="1">
                <a:latin typeface="Proxima Nova"/>
                <a:ea typeface="Proxima Nova"/>
                <a:cs typeface="Proxima Nova"/>
                <a:sym typeface="Proxima Nova"/>
              </a:rPr>
              <a:t>DDoS</a:t>
            </a: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, боты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Ограничения на все API вызовы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Представь</a:t>
            </a:r>
            <a:r>
              <a:rPr lang="en-US" sz="2400" dirty="0" err="1">
                <a:latin typeface="Proxima Nova"/>
                <a:ea typeface="Proxima Nova"/>
                <a:cs typeface="Proxima Nova"/>
                <a:sym typeface="Proxima Nova"/>
              </a:rPr>
              <a:t>te</a:t>
            </a: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 что API</a:t>
            </a:r>
            <a:r>
              <a:rPr lang="en-US" sz="2400" dirty="0">
                <a:latin typeface="Proxima Nova"/>
                <a:ea typeface="Proxima Nova"/>
                <a:cs typeface="Proxima Nova"/>
                <a:sym typeface="Proxima Nova"/>
              </a:rPr>
              <a:t> public </a:t>
            </a:r>
            <a:endParaRPr lang="ru-RU" sz="24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046560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25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50804" y="3111500"/>
            <a:ext cx="5740496" cy="3009900"/>
          </a:xfrm>
          <a:prstGeom prst="rect">
            <a:avLst/>
          </a:prstGeom>
          <a:solidFill>
            <a:schemeClr val="bg2">
              <a:lumMod val="60000"/>
              <a:lumOff val="40000"/>
              <a:alpha val="95000"/>
            </a:schemeClr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1800" b="1" dirty="0" err="1">
                <a:latin typeface="Proxima Nova"/>
                <a:ea typeface="Proxima Nova"/>
                <a:cs typeface="Proxima Nova"/>
                <a:sym typeface="Proxima Nova"/>
              </a:rPr>
              <a:t>модерация</a:t>
            </a:r>
            <a:endParaRPr lang="ru-RU" sz="1800" b="1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1800" dirty="0">
                <a:latin typeface="Proxima Nova"/>
                <a:ea typeface="Proxima Nova"/>
                <a:cs typeface="Proxima Nova"/>
                <a:sym typeface="Proxima Nova"/>
              </a:rPr>
              <a:t>Может убить компанию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1800" dirty="0">
                <a:latin typeface="Proxima Nova"/>
                <a:ea typeface="Proxima Nova"/>
                <a:cs typeface="Proxima Nova"/>
                <a:sym typeface="Proxima Nova"/>
              </a:rPr>
              <a:t>Каждая новая </a:t>
            </a:r>
            <a:r>
              <a:rPr lang="ru-RU" sz="1800" dirty="0" err="1">
                <a:latin typeface="Proxima Nova"/>
                <a:ea typeface="Proxima Nova"/>
                <a:cs typeface="Proxima Nova"/>
                <a:sym typeface="Proxima Nova"/>
              </a:rPr>
              <a:t>feature</a:t>
            </a:r>
            <a:r>
              <a:rPr lang="ru-RU" sz="1800" dirty="0">
                <a:latin typeface="Proxima Nova"/>
                <a:ea typeface="Proxima Nova"/>
                <a:cs typeface="Proxima Nova"/>
                <a:sym typeface="Proxima Nova"/>
              </a:rPr>
              <a:t> требует её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1800" dirty="0">
                <a:latin typeface="Proxima Nova"/>
                <a:ea typeface="Proxima Nova"/>
                <a:cs typeface="Proxima Nova"/>
                <a:sym typeface="Proxima Nova"/>
              </a:rPr>
              <a:t>Много законов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1800" dirty="0">
                <a:latin typeface="Proxima Nova"/>
                <a:ea typeface="Proxima Nova"/>
                <a:cs typeface="Proxima Nova"/>
                <a:sym typeface="Proxima Nova"/>
              </a:rPr>
              <a:t>Думайте перед постами – всё сохраняется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1800" dirty="0" err="1">
                <a:latin typeface="Proxima Nova"/>
                <a:ea typeface="Proxima Nova"/>
                <a:cs typeface="Proxima Nova"/>
                <a:sym typeface="Proxima Nova"/>
              </a:rPr>
              <a:t>PhotoDNA</a:t>
            </a:r>
            <a:r>
              <a:rPr lang="ru-RU" sz="1800" dirty="0"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ru-RU" sz="1800" dirty="0" err="1">
                <a:latin typeface="Proxima Nova"/>
                <a:ea typeface="Proxima Nova"/>
                <a:cs typeface="Proxima Nova"/>
                <a:sym typeface="Proxima Nova"/>
              </a:rPr>
              <a:t>etc</a:t>
            </a:r>
            <a:endParaRPr lang="ru-RU" sz="18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338267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"/>
            <a:ext cx="9143999" cy="7311623"/>
          </a:xfrm>
          <a:prstGeom prst="rect">
            <a:avLst/>
          </a:prstGeom>
        </p:spPr>
      </p:pic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26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65104" y="800100"/>
            <a:ext cx="7143846" cy="2152650"/>
          </a:xfrm>
          <a:prstGeom prst="rect">
            <a:avLst/>
          </a:prstGeom>
          <a:solidFill>
            <a:schemeClr val="bg2">
              <a:lumMod val="60000"/>
              <a:lumOff val="40000"/>
              <a:alpha val="95000"/>
            </a:schemeClr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1800" dirty="0">
                <a:latin typeface="Proxima Nova"/>
                <a:ea typeface="Proxima Nova"/>
                <a:cs typeface="Proxima Nova"/>
                <a:sym typeface="Proxima Nova"/>
              </a:rPr>
              <a:t>20 людей в команде, сотни на контракте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1800" dirty="0">
                <a:latin typeface="Proxima Nova"/>
                <a:ea typeface="Proxima Nova"/>
                <a:cs typeface="Proxima Nova"/>
                <a:sym typeface="Proxima Nova"/>
              </a:rPr>
              <a:t>Очень жёсткий контент – </a:t>
            </a:r>
            <a:r>
              <a:rPr lang="ru-RU" sz="1800" dirty="0" err="1">
                <a:latin typeface="Proxima Nova"/>
                <a:ea typeface="Proxima Nova"/>
                <a:cs typeface="Proxima Nova"/>
                <a:sym typeface="Proxima Nova"/>
              </a:rPr>
              <a:t>some</a:t>
            </a:r>
            <a:r>
              <a:rPr lang="ru-RU" sz="1800" dirty="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1800" dirty="0" err="1">
                <a:latin typeface="Proxima Nova"/>
                <a:ea typeface="Proxima Nova"/>
                <a:cs typeface="Proxima Nova"/>
                <a:sym typeface="Proxima Nova"/>
              </a:rPr>
              <a:t>shit</a:t>
            </a:r>
            <a:r>
              <a:rPr lang="ru-RU" sz="1800" dirty="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1800" dirty="0" err="1">
                <a:latin typeface="Proxima Nova"/>
                <a:ea typeface="Proxima Nova"/>
                <a:cs typeface="Proxima Nova"/>
                <a:sym typeface="Proxima Nova"/>
              </a:rPr>
              <a:t>you</a:t>
            </a:r>
            <a:r>
              <a:rPr lang="ru-RU" sz="1800" dirty="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1800" dirty="0" err="1">
                <a:latin typeface="Proxima Nova"/>
                <a:ea typeface="Proxima Nova"/>
                <a:cs typeface="Proxima Nova"/>
                <a:sym typeface="Proxima Nova"/>
              </a:rPr>
              <a:t>cant</a:t>
            </a:r>
            <a:r>
              <a:rPr lang="ru-RU" sz="1800" dirty="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1800" dirty="0" err="1">
                <a:latin typeface="Proxima Nova"/>
                <a:ea typeface="Proxima Nova"/>
                <a:cs typeface="Proxima Nova"/>
                <a:sym typeface="Proxima Nova"/>
              </a:rPr>
              <a:t>be</a:t>
            </a:r>
            <a:r>
              <a:rPr lang="ru-RU" sz="1800" dirty="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1800" dirty="0" err="1">
                <a:latin typeface="Proxima Nova"/>
                <a:ea typeface="Proxima Nova"/>
                <a:cs typeface="Proxima Nova"/>
                <a:sym typeface="Proxima Nova"/>
              </a:rPr>
              <a:t>unseen</a:t>
            </a:r>
            <a:endParaRPr lang="ru-RU" sz="18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1800" dirty="0">
                <a:latin typeface="Proxima Nova"/>
                <a:ea typeface="Proxima Nova"/>
                <a:cs typeface="Proxima Nova"/>
                <a:sym typeface="Proxima Nova"/>
              </a:rPr>
              <a:t>Не очевидные моменты – ISIS, </a:t>
            </a:r>
            <a:r>
              <a:rPr lang="ru-RU" sz="1800" dirty="0" err="1">
                <a:latin typeface="Proxima Nova"/>
                <a:ea typeface="Proxima Nova"/>
                <a:cs typeface="Proxima Nova"/>
                <a:sym typeface="Proxima Nova"/>
              </a:rPr>
              <a:t>nazi</a:t>
            </a:r>
            <a:r>
              <a:rPr lang="ru-RU" sz="1800" dirty="0"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ru-RU" sz="1800" dirty="0" err="1">
                <a:latin typeface="Proxima Nova"/>
                <a:ea typeface="Proxima Nova"/>
                <a:cs typeface="Proxima Nova"/>
                <a:sym typeface="Proxima Nova"/>
              </a:rPr>
              <a:t>созданиe</a:t>
            </a:r>
            <a:r>
              <a:rPr lang="ru-RU" sz="1800" dirty="0">
                <a:latin typeface="Proxima Nova"/>
                <a:ea typeface="Proxima Nova"/>
                <a:cs typeface="Proxima Nova"/>
                <a:sym typeface="Proxima Nova"/>
              </a:rPr>
              <a:t> мин, граница </a:t>
            </a:r>
            <a:r>
              <a:rPr lang="ru-RU" sz="1800" dirty="0" err="1">
                <a:latin typeface="Proxima Nova"/>
                <a:ea typeface="Proxima Nova"/>
                <a:cs typeface="Proxima Nova"/>
                <a:sym typeface="Proxima Nova"/>
              </a:rPr>
              <a:t>nude</a:t>
            </a:r>
            <a:r>
              <a:rPr lang="ru-RU" sz="1800" dirty="0">
                <a:latin typeface="Proxima Nova"/>
                <a:ea typeface="Proxima Nova"/>
                <a:cs typeface="Proxima Nova"/>
                <a:sym typeface="Proxima Nova"/>
              </a:rPr>
              <a:t>/порно</a:t>
            </a:r>
          </a:p>
        </p:txBody>
      </p:sp>
    </p:spTree>
    <p:extLst>
      <p:ext uri="{BB962C8B-B14F-4D97-AF65-F5344CB8AC3E}">
        <p14:creationId xmlns:p14="http://schemas.microsoft.com/office/powerpoint/2010/main" val="34071602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349062" cy="6858000"/>
          </a:xfrm>
          <a:prstGeom prst="rect">
            <a:avLst/>
          </a:prstGeom>
        </p:spPr>
      </p:pic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27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44504" y="4260850"/>
            <a:ext cx="7124796" cy="1917700"/>
          </a:xfrm>
          <a:prstGeom prst="rect">
            <a:avLst/>
          </a:prstGeom>
          <a:solidFill>
            <a:schemeClr val="bg2">
              <a:lumMod val="60000"/>
              <a:lumOff val="40000"/>
              <a:alpha val="95000"/>
            </a:schemeClr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не достаточно хорош для </a:t>
            </a:r>
            <a:r>
              <a:rPr lang="ru-RU" sz="2400" dirty="0" err="1">
                <a:latin typeface="Proxima Nova"/>
                <a:ea typeface="Proxima Nova"/>
                <a:cs typeface="Proxima Nova"/>
                <a:sym typeface="Proxima Nova"/>
              </a:rPr>
              <a:t>модерации</a:t>
            </a:r>
            <a:endParaRPr lang="ru-RU" sz="24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 err="1">
                <a:latin typeface="Proxima Nova"/>
                <a:ea typeface="Proxima Nova"/>
                <a:cs typeface="Proxima Nova"/>
                <a:sym typeface="Proxima Nova"/>
              </a:rPr>
              <a:t>Google</a:t>
            </a: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/</a:t>
            </a:r>
            <a:r>
              <a:rPr lang="en-US" sz="2400" dirty="0">
                <a:latin typeface="Proxima Nova"/>
                <a:ea typeface="Proxima Nova"/>
                <a:cs typeface="Proxima Nova"/>
                <a:sym typeface="Proxima Nova"/>
              </a:rPr>
              <a:t>MS</a:t>
            </a: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2400" dirty="0" err="1">
                <a:latin typeface="Proxima Nova"/>
                <a:ea typeface="Proxima Nova"/>
                <a:cs typeface="Proxima Nova"/>
                <a:sym typeface="Proxima Nova"/>
              </a:rPr>
              <a:t>SaaS</a:t>
            </a: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 решения </a:t>
            </a:r>
            <a:r>
              <a:rPr lang="en-US" sz="2400" dirty="0">
                <a:latin typeface="Proxima Nova"/>
                <a:ea typeface="Proxima Nova"/>
                <a:cs typeface="Proxima Nova"/>
                <a:sym typeface="Proxima Nova"/>
              </a:rPr>
              <a:t>$$$</a:t>
            </a:r>
            <a:endParaRPr lang="ru-RU" sz="24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sz="2400" dirty="0">
                <a:latin typeface="Proxima Nova"/>
                <a:ea typeface="Proxima Nova"/>
                <a:cs typeface="Proxima Nova"/>
                <a:sym typeface="Proxima Nova"/>
              </a:rPr>
              <a:t>Люди &gt;&gt; машины</a:t>
            </a:r>
          </a:p>
        </p:txBody>
      </p:sp>
    </p:spTree>
    <p:extLst>
      <p:ext uri="{BB962C8B-B14F-4D97-AF65-F5344CB8AC3E}">
        <p14:creationId xmlns:p14="http://schemas.microsoft.com/office/powerpoint/2010/main" val="1973612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6896" y="0"/>
            <a:ext cx="12189890" cy="6857974"/>
          </a:xfrm>
          <a:prstGeom prst="rect">
            <a:avLst/>
          </a:prstGeom>
        </p:spPr>
      </p:pic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28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9924" y="4870450"/>
            <a:ext cx="8096250" cy="1257300"/>
          </a:xfrm>
          <a:prstGeom prst="rect">
            <a:avLst/>
          </a:prstGeom>
          <a:solidFill>
            <a:schemeClr val="bg2">
              <a:lumMod val="60000"/>
              <a:lumOff val="40000"/>
              <a:alpha val="95000"/>
            </a:schemeClr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en-US" sz="2400" dirty="0"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https://www.linkedin.com/in/konstantinroot/</a:t>
            </a:r>
            <a:r>
              <a:rPr lang="en-US" sz="2400" dirty="0">
                <a:latin typeface="Proxima Nova"/>
                <a:ea typeface="Proxima Nova"/>
                <a:cs typeface="Proxima Nova"/>
                <a:sym typeface="Proxima Nova"/>
              </a:rPr>
              <a:t>   </a:t>
            </a:r>
            <a:br>
              <a:rPr lang="en-US" sz="2400" dirty="0"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2400" dirty="0">
                <a:latin typeface="Proxima Nova"/>
                <a:ea typeface="Proxima Nova"/>
                <a:cs typeface="Proxima Nova"/>
                <a:sym typeface="Proxima Nova"/>
              </a:rPr>
              <a:t>Twitter - @</a:t>
            </a:r>
            <a:r>
              <a:rPr lang="en-US" sz="2400" dirty="0" err="1">
                <a:latin typeface="Proxima Nova"/>
                <a:ea typeface="Proxima Nova"/>
                <a:cs typeface="Proxima Nova"/>
                <a:sym typeface="Proxima Nova"/>
              </a:rPr>
              <a:t>konstantin_root</a:t>
            </a:r>
            <a:r>
              <a:rPr lang="en-US" sz="2400" dirty="0"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0245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15" y="0"/>
            <a:ext cx="9167114" cy="6858000"/>
          </a:xfrm>
          <a:prstGeom prst="rect">
            <a:avLst/>
          </a:prstGeom>
        </p:spPr>
      </p:pic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80835" y="698500"/>
            <a:ext cx="4691315" cy="1334308"/>
          </a:xfrm>
          <a:prstGeom prst="rect">
            <a:avLst/>
          </a:prstGeom>
          <a:solidFill>
            <a:schemeClr val="bg2">
              <a:lumMod val="60000"/>
              <a:lumOff val="40000"/>
              <a:alpha val="95000"/>
            </a:schemeClr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en-US" sz="2400" b="1" dirty="0">
                <a:ln w="3175" cmpd="sng">
                  <a:solidFill>
                    <a:schemeClr val="accent1"/>
                  </a:solidFill>
                </a:ln>
                <a:sym typeface="Proxima Nova"/>
              </a:rPr>
              <a:t>Q&amp;A </a:t>
            </a:r>
            <a:r>
              <a:rPr lang="ru-RU" sz="2400" b="1" dirty="0">
                <a:ln w="3175" cmpd="sng">
                  <a:solidFill>
                    <a:schemeClr val="accent1"/>
                  </a:solidFill>
                </a:ln>
                <a:sym typeface="Proxima Nova"/>
              </a:rPr>
              <a:t>социальная сеть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en-US" sz="2400" b="1" dirty="0">
                <a:ln w="3175" cmpd="sng">
                  <a:solidFill>
                    <a:schemeClr val="accent1"/>
                  </a:solidFill>
                </a:ln>
                <a:sym typeface="Proxima Nova"/>
              </a:rPr>
              <a:t>IAC ($4B</a:t>
            </a:r>
            <a:r>
              <a:rPr lang="ru-RU" sz="2400" b="1" dirty="0">
                <a:ln w="3175" cmpd="sng">
                  <a:solidFill>
                    <a:schemeClr val="accent1"/>
                  </a:solidFill>
                </a:ln>
                <a:sym typeface="Proxima Nov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09797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68" y="0"/>
            <a:ext cx="8731956" cy="6872223"/>
          </a:xfrm>
          <a:prstGeom prst="rect">
            <a:avLst/>
          </a:prstGeom>
        </p:spPr>
      </p:pic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4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592921" y="1986845"/>
            <a:ext cx="2599215" cy="4279781"/>
          </a:xfrm>
          <a:prstGeom prst="rect">
            <a:avLst/>
          </a:prstGeom>
          <a:solidFill>
            <a:schemeClr val="bg2">
              <a:lumMod val="60000"/>
              <a:lumOff val="40000"/>
              <a:alpha val="95000"/>
            </a:schemeClr>
          </a:solidFill>
          <a:effectLst/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200M+ users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49 languages, 200+ countries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5-10M DAU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15-30M MAU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2M pictures/day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2-4B page views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500TB user data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2-4PB traffic</a:t>
            </a:r>
          </a:p>
        </p:txBody>
      </p:sp>
    </p:spTree>
    <p:extLst>
      <p:ext uri="{BB962C8B-B14F-4D97-AF65-F5344CB8AC3E}">
        <p14:creationId xmlns:p14="http://schemas.microsoft.com/office/powerpoint/2010/main" val="979147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80"/>
            <a:ext cx="9270416" cy="6854819"/>
          </a:xfrm>
          <a:prstGeom prst="rect">
            <a:avLst/>
          </a:prstGeom>
        </p:spPr>
      </p:pic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5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68401" y="3934178"/>
            <a:ext cx="6784621" cy="2103226"/>
          </a:xfrm>
          <a:prstGeom prst="rect">
            <a:avLst/>
          </a:prstGeom>
          <a:solidFill>
            <a:schemeClr val="bg2">
              <a:lumMod val="60000"/>
              <a:lumOff val="40000"/>
              <a:alpha val="95000"/>
            </a:schemeClr>
          </a:solidFill>
          <a:effectLst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dirty="0">
                <a:latin typeface="Proxima Nova"/>
                <a:ea typeface="Proxima Nova"/>
                <a:cs typeface="Proxima Nova"/>
                <a:sym typeface="Proxima Nova"/>
              </a:rPr>
              <a:t>15-20</a:t>
            </a: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dirty="0">
                <a:latin typeface="Proxima Nova"/>
                <a:ea typeface="Proxima Nova"/>
                <a:cs typeface="Proxima Nova"/>
                <a:sym typeface="Proxima Nova"/>
              </a:rPr>
              <a:t>лет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America / EU / ASIA</a:t>
            </a:r>
            <a:endParaRPr lang="ru-RU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dirty="0">
                <a:latin typeface="Proxima Nova"/>
                <a:ea typeface="Proxima Nova"/>
                <a:cs typeface="Proxima Nova"/>
                <a:sym typeface="Proxima Nova"/>
              </a:rPr>
              <a:t>45% </a:t>
            </a: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Android </a:t>
            </a:r>
            <a:r>
              <a:rPr lang="ru-RU" dirty="0">
                <a:latin typeface="Proxima Nova"/>
                <a:ea typeface="Proxima Nova"/>
                <a:cs typeface="Proxima Nova"/>
                <a:sym typeface="Proxima Nova"/>
              </a:rPr>
              <a:t>/ 35% </a:t>
            </a: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iOS </a:t>
            </a:r>
            <a:r>
              <a:rPr lang="ru-RU" dirty="0">
                <a:latin typeface="Proxima Nova"/>
                <a:ea typeface="Proxima Nova"/>
                <a:cs typeface="Proxima Nova"/>
                <a:sym typeface="Proxima Nova"/>
              </a:rPr>
              <a:t>/ 20%</a:t>
            </a: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 Web</a:t>
            </a:r>
            <a:endParaRPr lang="ru-RU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672193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  <p:sp>
        <p:nvSpPr>
          <p:cNvPr id="237" name="Shape 237"/>
          <p:cNvSpPr txBox="1"/>
          <p:nvPr/>
        </p:nvSpPr>
        <p:spPr>
          <a:xfrm>
            <a:off x="513100" y="1269325"/>
            <a:ext cx="8349899" cy="323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endParaRPr lang="en-US" sz="2400" dirty="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132" y="177338"/>
            <a:ext cx="9462219" cy="634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88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31" y="-27"/>
            <a:ext cx="9180023" cy="7212875"/>
          </a:xfrm>
          <a:prstGeom prst="rect">
            <a:avLst/>
          </a:prstGeom>
        </p:spPr>
      </p:pic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7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90651" y="4235446"/>
            <a:ext cx="6784621" cy="2103226"/>
          </a:xfrm>
          <a:prstGeom prst="rect">
            <a:avLst/>
          </a:prstGeom>
          <a:solidFill>
            <a:schemeClr val="bg2">
              <a:lumMod val="60000"/>
              <a:lumOff val="40000"/>
              <a:alpha val="95000"/>
            </a:schemeClr>
          </a:solidFill>
          <a:effectLst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dirty="0">
                <a:latin typeface="Proxima Nova"/>
                <a:ea typeface="Proxima Nova"/>
                <a:cs typeface="Proxima Nova"/>
                <a:sym typeface="Proxima Nova"/>
              </a:rPr>
              <a:t>6 QA / </a:t>
            </a: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6</a:t>
            </a:r>
            <a:r>
              <a:rPr lang="ru-RU" dirty="0">
                <a:latin typeface="Proxima Nova"/>
                <a:ea typeface="Proxima Nova"/>
                <a:cs typeface="Proxima Nova"/>
                <a:sym typeface="Proxima Nova"/>
              </a:rPr>
              <a:t> SRE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dirty="0">
                <a:latin typeface="Proxima Nova"/>
                <a:ea typeface="Proxima Nova"/>
                <a:cs typeface="Proxima Nova"/>
                <a:sym typeface="Proxima Nova"/>
              </a:rPr>
              <a:t>5 B</a:t>
            </a:r>
            <a:r>
              <a:rPr lang="en-US" dirty="0" err="1">
                <a:latin typeface="Proxima Nova"/>
                <a:ea typeface="Proxima Nova"/>
                <a:cs typeface="Proxima Nova"/>
                <a:sym typeface="Proxima Nova"/>
              </a:rPr>
              <a:t>ackend</a:t>
            </a:r>
            <a:r>
              <a:rPr lang="ru-RU" dirty="0">
                <a:latin typeface="Proxima Nova"/>
                <a:ea typeface="Proxima Nova"/>
                <a:cs typeface="Proxima Nova"/>
                <a:sym typeface="Proxima Nova"/>
              </a:rPr>
              <a:t> / 5 </a:t>
            </a:r>
            <a:r>
              <a:rPr lang="ru-RU" dirty="0" err="1">
                <a:latin typeface="Proxima Nova"/>
                <a:ea typeface="Proxima Nova"/>
                <a:cs typeface="Proxima Nova"/>
                <a:sym typeface="Proxima Nova"/>
              </a:rPr>
              <a:t>Mob</a:t>
            </a:r>
            <a:r>
              <a:rPr lang="ru-RU" dirty="0">
                <a:latin typeface="Proxima Nova"/>
                <a:ea typeface="Proxima Nova"/>
                <a:cs typeface="Proxima Nova"/>
                <a:sym typeface="Proxima Nova"/>
              </a:rPr>
              <a:t> / 3 </a:t>
            </a:r>
            <a:r>
              <a:rPr lang="ru-RU" dirty="0" err="1">
                <a:latin typeface="Proxima Nova"/>
                <a:ea typeface="Proxima Nova"/>
                <a:cs typeface="Proxima Nova"/>
                <a:sym typeface="Proxima Nova"/>
              </a:rPr>
              <a:t>Web</a:t>
            </a:r>
            <a:r>
              <a:rPr lang="ru-RU" dirty="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lang="en-US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dirty="0">
                <a:latin typeface="Proxima Nova"/>
                <a:ea typeface="Proxima Nova"/>
                <a:cs typeface="Proxima Nova"/>
                <a:sym typeface="Proxima Nova"/>
              </a:rPr>
              <a:t>Нет </a:t>
            </a:r>
            <a:r>
              <a:rPr lang="ru-RU" dirty="0" err="1">
                <a:latin typeface="Proxima Nova"/>
                <a:ea typeface="Proxima Nova"/>
                <a:cs typeface="Proxima Nova"/>
                <a:sym typeface="Proxima Nova"/>
              </a:rPr>
              <a:t>архитектов</a:t>
            </a:r>
            <a:endParaRPr lang="ru-RU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827840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7551" y="26"/>
            <a:ext cx="10283747" cy="6857974"/>
          </a:xfrm>
          <a:prstGeom prst="rect">
            <a:avLst/>
          </a:prstGeom>
        </p:spPr>
      </p:pic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8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59011" y="965196"/>
            <a:ext cx="6784621" cy="2103226"/>
          </a:xfrm>
          <a:prstGeom prst="rect">
            <a:avLst/>
          </a:prstGeom>
          <a:solidFill>
            <a:schemeClr val="bg2">
              <a:lumMod val="60000"/>
              <a:lumOff val="40000"/>
              <a:alpha val="95000"/>
            </a:schemeClr>
          </a:solidFill>
          <a:effectLst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dirty="0">
                <a:latin typeface="Proxima Nova"/>
                <a:ea typeface="Proxima Nova"/>
                <a:cs typeface="Proxima Nova"/>
                <a:sym typeface="Proxima Nova"/>
              </a:rPr>
              <a:t>Реклама</a:t>
            </a: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ru-RU" dirty="0">
                <a:latin typeface="Proxima Nova"/>
                <a:ea typeface="Proxima Nova"/>
                <a:cs typeface="Proxima Nova"/>
                <a:sym typeface="Proxima Nova"/>
              </a:rPr>
              <a:t>баннеры</a:t>
            </a:r>
            <a:endParaRPr lang="en-US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lv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</a:pPr>
            <a:r>
              <a:rPr lang="en-US" dirty="0" err="1">
                <a:latin typeface="Proxima Nova"/>
                <a:ea typeface="Proxima Nova"/>
                <a:cs typeface="Proxima Nova"/>
                <a:sym typeface="Proxima Nova"/>
              </a:rPr>
              <a:t>Ios</a:t>
            </a: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 &gt; android</a:t>
            </a:r>
            <a:endParaRPr lang="ru-RU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4270686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7010400" y="6492875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9</a:t>
            </a:fld>
            <a:endParaRPr lang="en-US"/>
          </a:p>
        </p:txBody>
      </p:sp>
      <p:sp>
        <p:nvSpPr>
          <p:cNvPr id="237" name="Shape 237"/>
          <p:cNvSpPr txBox="1"/>
          <p:nvPr/>
        </p:nvSpPr>
        <p:spPr>
          <a:xfrm>
            <a:off x="513100" y="1269325"/>
            <a:ext cx="8349899" cy="323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lnSpc>
                <a:spcPct val="115000"/>
              </a:lnSpc>
              <a:spcBef>
                <a:spcPts val="480"/>
              </a:spcBef>
              <a:spcAft>
                <a:spcPts val="1000"/>
              </a:spcAft>
              <a:buClr>
                <a:srgbClr val="7F7F7F"/>
              </a:buClr>
              <a:buSzPct val="100000"/>
              <a:buFont typeface="Proxima Nova"/>
              <a:buChar char="•"/>
            </a:pPr>
            <a:endParaRPr lang="en-US" sz="2400" dirty="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0" y="50800"/>
            <a:ext cx="6813550" cy="681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81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</TotalTime>
  <Words>414</Words>
  <Application>Microsoft Office PowerPoint</Application>
  <PresentationFormat>On-screen Show (4:3)</PresentationFormat>
  <Paragraphs>139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Proxima Nova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Konstantin Root</cp:lastModifiedBy>
  <cp:revision>46</cp:revision>
  <dcterms:modified xsi:type="dcterms:W3CDTF">2016-06-28T15:18:53Z</dcterms:modified>
</cp:coreProperties>
</file>